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66" r:id="rId3"/>
    <p:sldId id="257" r:id="rId4"/>
    <p:sldId id="259" r:id="rId5"/>
    <p:sldId id="262" r:id="rId6"/>
    <p:sldId id="359" r:id="rId7"/>
    <p:sldId id="266" r:id="rId8"/>
    <p:sldId id="269" r:id="rId9"/>
    <p:sldId id="270" r:id="rId10"/>
    <p:sldId id="360" r:id="rId11"/>
    <p:sldId id="364" r:id="rId12"/>
    <p:sldId id="275" r:id="rId13"/>
    <p:sldId id="278" r:id="rId14"/>
    <p:sldId id="368" r:id="rId15"/>
    <p:sldId id="280" r:id="rId16"/>
    <p:sldId id="281" r:id="rId17"/>
    <p:sldId id="283" r:id="rId18"/>
    <p:sldId id="284" r:id="rId19"/>
    <p:sldId id="285" r:id="rId20"/>
    <p:sldId id="369" r:id="rId21"/>
    <p:sldId id="287" r:id="rId22"/>
    <p:sldId id="288" r:id="rId23"/>
    <p:sldId id="289" r:id="rId24"/>
    <p:sldId id="291" r:id="rId25"/>
    <p:sldId id="292" r:id="rId26"/>
    <p:sldId id="294" r:id="rId27"/>
    <p:sldId id="295" r:id="rId28"/>
    <p:sldId id="296" r:id="rId29"/>
    <p:sldId id="297" r:id="rId30"/>
    <p:sldId id="299" r:id="rId31"/>
    <p:sldId id="300" r:id="rId32"/>
    <p:sldId id="301" r:id="rId33"/>
    <p:sldId id="370" r:id="rId34"/>
    <p:sldId id="304" r:id="rId35"/>
    <p:sldId id="305" r:id="rId36"/>
    <p:sldId id="371" r:id="rId37"/>
    <p:sldId id="309" r:id="rId38"/>
    <p:sldId id="315" r:id="rId39"/>
    <p:sldId id="316" r:id="rId40"/>
    <p:sldId id="317" r:id="rId41"/>
    <p:sldId id="361" r:id="rId42"/>
    <p:sldId id="318" r:id="rId43"/>
    <p:sldId id="319" r:id="rId44"/>
    <p:sldId id="320" r:id="rId45"/>
    <p:sldId id="367" r:id="rId46"/>
    <p:sldId id="321" r:id="rId47"/>
    <p:sldId id="322" r:id="rId48"/>
    <p:sldId id="323" r:id="rId49"/>
    <p:sldId id="362" r:id="rId50"/>
    <p:sldId id="326" r:id="rId51"/>
    <p:sldId id="327" r:id="rId52"/>
    <p:sldId id="328" r:id="rId53"/>
    <p:sldId id="329" r:id="rId54"/>
    <p:sldId id="330" r:id="rId55"/>
    <p:sldId id="332" r:id="rId56"/>
    <p:sldId id="333" r:id="rId57"/>
    <p:sldId id="372" r:id="rId58"/>
    <p:sldId id="334" r:id="rId59"/>
    <p:sldId id="336" r:id="rId60"/>
    <p:sldId id="337" r:id="rId61"/>
    <p:sldId id="338" r:id="rId62"/>
    <p:sldId id="339" r:id="rId63"/>
    <p:sldId id="343" r:id="rId64"/>
    <p:sldId id="344" r:id="rId65"/>
    <p:sldId id="345" r:id="rId66"/>
    <p:sldId id="347" r:id="rId67"/>
    <p:sldId id="348" r:id="rId68"/>
    <p:sldId id="349" r:id="rId69"/>
    <p:sldId id="350" r:id="rId70"/>
    <p:sldId id="354" r:id="rId71"/>
    <p:sldId id="355" r:id="rId72"/>
    <p:sldId id="356" r:id="rId73"/>
    <p:sldId id="357"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257" autoAdjust="0"/>
  </p:normalViewPr>
  <p:slideViewPr>
    <p:cSldViewPr snapToGrid="0">
      <p:cViewPr varScale="1">
        <p:scale>
          <a:sx n="78" d="100"/>
          <a:sy n="78" d="100"/>
        </p:scale>
        <p:origin x="850" y="77"/>
      </p:cViewPr>
      <p:guideLst/>
    </p:cSldViewPr>
  </p:slideViewPr>
  <p:notesTextViewPr>
    <p:cViewPr>
      <p:scale>
        <a:sx n="1" d="1"/>
        <a:sy n="1" d="1"/>
      </p:scale>
      <p:origin x="0" y="0"/>
    </p:cViewPr>
  </p:notesTextViewPr>
  <p:sorterViewPr>
    <p:cViewPr varScale="1">
      <p:scale>
        <a:sx n="100" d="100"/>
        <a:sy n="100" d="100"/>
      </p:scale>
      <p:origin x="0" y="-2257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7AB8-E0DC-49BE-B09C-C57A0BF57EC8}" type="datetimeFigureOut">
              <a:rPr lang="zh-CN" altLang="en-US" smtClean="0"/>
              <a:t>2023/12/8 Friday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90196-CC0C-496C-A106-B7B5C0C8D7A5}" type="slidenum">
              <a:rPr lang="zh-CN" altLang="en-US" smtClean="0"/>
              <a:t>‹#›</a:t>
            </a:fld>
            <a:endParaRPr lang="zh-CN" altLang="en-US"/>
          </a:p>
        </p:txBody>
      </p:sp>
    </p:spTree>
    <p:extLst>
      <p:ext uri="{BB962C8B-B14F-4D97-AF65-F5344CB8AC3E}">
        <p14:creationId xmlns:p14="http://schemas.microsoft.com/office/powerpoint/2010/main" val="28952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0A1DA-F0D8-41BE-9CA4-958A8A30D635}" type="slidenum">
              <a:rPr lang="en-US" altLang="zh-CN"/>
              <a:pPr/>
              <a:t>3</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684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4D611-1833-4007-8085-7D86E5560079}" type="slidenum">
              <a:rPr lang="en-US" altLang="zh-CN"/>
              <a:pPr/>
              <a:t>15</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1283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D91BDE-D739-469F-8CD3-535AE1B82D74}" type="slidenum">
              <a:rPr lang="en-US" altLang="zh-CN"/>
              <a:pPr/>
              <a:t>16</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zh-CN" altLang="en-US" dirty="0" smtClean="0"/>
              <a:t>衰老相关</a:t>
            </a:r>
            <a:r>
              <a:rPr lang="en-US" altLang="zh-CN" dirty="0" smtClean="0"/>
              <a:t>DNA</a:t>
            </a:r>
            <a:r>
              <a:rPr lang="zh-CN" altLang="en-US" dirty="0" smtClean="0"/>
              <a:t>变异模式</a:t>
            </a:r>
            <a:endParaRPr lang="zh-CN" altLang="zh-CN" dirty="0"/>
          </a:p>
        </p:txBody>
      </p:sp>
    </p:spTree>
    <p:extLst>
      <p:ext uri="{BB962C8B-B14F-4D97-AF65-F5344CB8AC3E}">
        <p14:creationId xmlns:p14="http://schemas.microsoft.com/office/powerpoint/2010/main" val="154533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16715D-925A-434A-A84D-79AB72EB87B0}" type="slidenum">
              <a:rPr lang="en-US" altLang="zh-CN"/>
              <a:pPr/>
              <a:t>17</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1678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D5EB5F-4662-4A82-AC79-F5AB019D8418}" type="slidenum">
              <a:rPr lang="en-US" altLang="zh-CN"/>
              <a:pPr/>
              <a:t>18</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27821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797EF-D5F0-49A2-8CDD-EAFE03C7565C}" type="slidenum">
              <a:rPr lang="en-US" altLang="zh-CN"/>
              <a:pPr/>
              <a:t>19</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771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DDCD6-F90C-47B3-9E94-79DB160FA0A5}" type="slidenum">
              <a:rPr lang="en-US" altLang="zh-CN"/>
              <a:pPr/>
              <a:t>21</a:t>
            </a:fld>
            <a:endParaRPr lang="en-US" altLang="zh-CN"/>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0834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6BDE48-8287-41CA-A59D-0D50393F1535}" type="slidenum">
              <a:rPr lang="en-US" altLang="zh-CN"/>
              <a:pPr/>
              <a:t>22</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94252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C78263-6BF6-4E78-8BCD-E5EDE24D88E0}" type="slidenum">
              <a:rPr lang="en-US" altLang="zh-CN"/>
              <a:pPr/>
              <a:t>23</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72987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83BB3-55F7-49D3-A4C4-2C8DA56AA766}" type="slidenum">
              <a:rPr lang="en-US" altLang="zh-CN"/>
              <a:pPr/>
              <a:t>24</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340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70B95-CFC0-407B-A048-C8BA4BE01EE2}" type="slidenum">
              <a:rPr lang="en-US" altLang="zh-CN"/>
              <a:pPr/>
              <a:t>25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85711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98E8D0-9494-4B4D-999D-D8316400F9D5}" type="slidenum">
              <a:rPr lang="en-US" altLang="zh-CN"/>
              <a:pPr/>
              <a:t>4</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5079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7E7B6-FB42-4B56-AA8E-2D40B63EA4A8}" type="slidenum">
              <a:rPr lang="en-US" altLang="zh-CN"/>
              <a:pPr/>
              <a:t>26</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0219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AC912E-13D4-41FA-A827-84A4D1FAAFE4}" type="slidenum">
              <a:rPr lang="en-US" altLang="zh-CN"/>
              <a:pPr/>
              <a:t>27</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991039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521B7-FFB2-4038-B775-DD842D13073F}" type="slidenum">
              <a:rPr lang="en-US" altLang="zh-CN"/>
              <a:pPr/>
              <a:t>28</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zh-CN" altLang="en-US" dirty="0" smtClean="0"/>
              <a:t>现代的变异原因分析方法：</a:t>
            </a:r>
            <a:r>
              <a:rPr lang="en-US" altLang="zh-CN" dirty="0" smtClean="0"/>
              <a:t>mutational signature analysis</a:t>
            </a:r>
            <a:endParaRPr lang="zh-CN" altLang="zh-CN" dirty="0"/>
          </a:p>
        </p:txBody>
      </p:sp>
    </p:spTree>
    <p:extLst>
      <p:ext uri="{BB962C8B-B14F-4D97-AF65-F5344CB8AC3E}">
        <p14:creationId xmlns:p14="http://schemas.microsoft.com/office/powerpoint/2010/main" val="3644671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28721F-6295-4D4D-9A02-612AFF4019B1}" type="slidenum">
              <a:rPr lang="en-US" altLang="zh-CN"/>
              <a:pPr/>
              <a:t>29</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59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81AFE-A74F-4D40-A4AC-3B30E2F595DD}" type="slidenum">
              <a:rPr lang="en-US" altLang="zh-CN"/>
              <a:pPr/>
              <a:t>30</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618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4C016-B802-44E2-A49A-C9049410BE8C}" type="slidenum">
              <a:rPr lang="en-US" altLang="zh-CN"/>
              <a:pPr/>
              <a:t>31</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383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BF1A91-83D2-455F-9A30-34643F1181FF}" type="slidenum">
              <a:rPr lang="en-US" altLang="zh-CN"/>
              <a:pPr/>
              <a:t>32</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96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F71C-9E3A-49ED-8F45-282462F06379}" type="slidenum">
              <a:rPr lang="en-US" altLang="zh-CN"/>
              <a:pPr/>
              <a:t>34</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1893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2FD108-EF33-43C7-A5BD-12E5EA0051BC}" type="slidenum">
              <a:rPr lang="en-US" altLang="zh-CN"/>
              <a:pPr/>
              <a:t>35</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3809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449F-A59F-4E9D-8479-1940788C467F}" type="slidenum">
              <a:rPr lang="en-US" altLang="zh-CN"/>
              <a:pPr/>
              <a:t>37</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08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52C736-A910-40D8-8B92-F07F591B4E9C}" type="slidenum">
              <a:rPr lang="en-US" altLang="zh-CN"/>
              <a:pPr/>
              <a:t>5</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08508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69056-91DF-4596-BFD8-BF04F3A74A18}" type="slidenum">
              <a:rPr lang="en-US" altLang="zh-CN"/>
              <a:pPr/>
              <a:t>38</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12383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B0F18-A82D-4607-ADCF-761D8BBA02F2}" type="slidenum">
              <a:rPr lang="en-US" altLang="zh-CN"/>
              <a:pPr/>
              <a:t>39</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7211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2BE236-C7F5-40E3-B781-C381A75140E5}" type="slidenum">
              <a:rPr lang="en-US" altLang="zh-CN"/>
              <a:pPr/>
              <a:t>40</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184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FB02C3-2584-49C2-83D9-11528A48C5FD}" type="slidenum">
              <a:rPr lang="en-US" altLang="zh-CN"/>
              <a:pPr/>
              <a:t>42</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7328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5FC9C-95D2-4B4A-AFD6-4AE145404891}" type="slidenum">
              <a:rPr lang="en-US" altLang="zh-CN"/>
              <a:pPr/>
              <a:t>43</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3937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0ED08-9A6B-46E8-BA97-AE4CDAFF4D24}" type="slidenum">
              <a:rPr lang="en-US" altLang="zh-CN"/>
              <a:pPr/>
              <a:t>44</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43322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1AD76E-E9AE-4AEB-9262-46E40E978D2E}" type="slidenum">
              <a:rPr lang="en-US" altLang="zh-CN"/>
              <a:pPr/>
              <a:t>46</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72878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93D1C-F08D-42C1-AFEB-90B00CC247C2}" type="slidenum">
              <a:rPr lang="en-US" altLang="zh-CN"/>
              <a:pPr/>
              <a:t>47</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26775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5EECF-8769-4647-BF0B-EB1ACF2A3286}" type="slidenum">
              <a:rPr lang="en-US" altLang="zh-CN"/>
              <a:pPr/>
              <a:t>48</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6137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B6D28C-FD72-4B19-B808-DB2925E71171}" type="slidenum">
              <a:rPr lang="en-US" altLang="zh-CN"/>
              <a:pPr/>
              <a:t>50</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555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7F5D5-6946-452D-8369-F8A9B09BD18A}" type="slidenum">
              <a:rPr lang="en-US" altLang="zh-CN"/>
              <a:pPr/>
              <a:t>7</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9753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9D373-B14D-4BF4-9864-E1596689A4E1}" type="slidenum">
              <a:rPr lang="en-US" altLang="zh-CN"/>
              <a:pPr/>
              <a:t>51</a:t>
            </a:fld>
            <a:endParaRPr lang="en-US" altLang="zh-CN"/>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54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E6273-7AC1-415A-A874-0C4016276410}" type="slidenum">
              <a:rPr lang="en-US" altLang="zh-CN"/>
              <a:pPr/>
              <a:t>52</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2973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79B11-8678-476D-B3B7-7B68E9E1C1AF}" type="slidenum">
              <a:rPr lang="en-US" altLang="zh-CN"/>
              <a:pPr/>
              <a:t>53</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4056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884B75-E274-4562-BCB1-352EEEF5B18F}" type="slidenum">
              <a:rPr lang="en-US" altLang="zh-CN"/>
              <a:pPr/>
              <a:t>54</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7179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90C9BB-7AB8-47E3-BFFA-DF4A524FB95D}" type="slidenum">
              <a:rPr lang="en-US" altLang="zh-CN"/>
              <a:pPr/>
              <a:t>55</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60258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B14372-3F95-48E4-8559-E994DD9FEDF6}" type="slidenum">
              <a:rPr lang="en-US" altLang="zh-CN"/>
              <a:pPr/>
              <a:t>56</a:t>
            </a:fld>
            <a:endParaRPr lang="en-US" altLang="zh-CN"/>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1407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基因组复杂变异的分类与功能是我们的一个研究重点</a:t>
            </a:r>
            <a:endParaRPr lang="zh-CN" altLang="en-US" dirty="0"/>
          </a:p>
        </p:txBody>
      </p:sp>
      <p:sp>
        <p:nvSpPr>
          <p:cNvPr id="4" name="Slide Number Placeholder 3"/>
          <p:cNvSpPr>
            <a:spLocks noGrp="1"/>
          </p:cNvSpPr>
          <p:nvPr>
            <p:ph type="sldNum" sz="quarter" idx="10"/>
          </p:nvPr>
        </p:nvSpPr>
        <p:spPr/>
        <p:txBody>
          <a:bodyPr/>
          <a:lstStyle/>
          <a:p>
            <a:fld id="{2C090196-CC0C-496C-A106-B7B5C0C8D7A5}" type="slidenum">
              <a:rPr lang="zh-CN" altLang="en-US" smtClean="0"/>
              <a:t>57</a:t>
            </a:fld>
            <a:endParaRPr lang="zh-CN" altLang="en-US"/>
          </a:p>
        </p:txBody>
      </p:sp>
    </p:spTree>
    <p:extLst>
      <p:ext uri="{BB962C8B-B14F-4D97-AF65-F5344CB8AC3E}">
        <p14:creationId xmlns:p14="http://schemas.microsoft.com/office/powerpoint/2010/main" val="24263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65936-94C8-4D63-9883-8207215834E4}" type="slidenum">
              <a:rPr lang="en-US" altLang="zh-CN"/>
              <a:pPr/>
              <a:t>58</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34759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47E1F6-725F-458F-A14E-1DB8B91B8705}" type="slidenum">
              <a:rPr lang="en-US" altLang="zh-CN"/>
              <a:pPr/>
              <a:t>59</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5711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0E5D66-03EB-4D70-9219-772D7A335B55}" type="slidenum">
              <a:rPr lang="en-US" altLang="zh-CN"/>
              <a:pPr/>
              <a:t>60</a:t>
            </a:fld>
            <a:endParaRPr lang="en-US" altLang="zh-CN"/>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6254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892D7-4ED6-4824-8873-12A549FAB291}" type="slidenum">
              <a:rPr lang="en-US" altLang="zh-CN"/>
              <a:pPr/>
              <a:t>8</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18877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38CCD-6E4E-4416-99A3-C4F38B9A055C}" type="slidenum">
              <a:rPr lang="en-US" altLang="zh-CN"/>
              <a:pPr/>
              <a:t>61</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41314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B591F-EA02-4A2A-A085-E73D023D878F}" type="slidenum">
              <a:rPr lang="en-US" altLang="zh-CN"/>
              <a:pPr/>
              <a:t>62</a:t>
            </a:fld>
            <a:endParaRPr lang="en-US" altLang="zh-CN"/>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423373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947049-C21A-4759-92CB-A84D44099AE1}" type="slidenum">
              <a:rPr lang="en-US" altLang="zh-CN"/>
              <a:pPr/>
              <a:t>63</a:t>
            </a:fld>
            <a:endParaRPr lang="en-US" altLang="zh-CN"/>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80499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5527A-AFBB-4952-A017-92FA908CE2C5}" type="slidenum">
              <a:rPr lang="en-US" altLang="zh-CN"/>
              <a:pPr/>
              <a:t>64</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71419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397B0-1335-4E9E-832D-FC5D218E17E4}" type="slidenum">
              <a:rPr lang="en-US" altLang="zh-CN"/>
              <a:pPr/>
              <a:t>65</a:t>
            </a:fld>
            <a:endParaRPr lang="en-US" altLang="zh-CN"/>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7333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13AB69-0DF3-4811-94E8-406DCD35BE90}" type="slidenum">
              <a:rPr lang="en-US" altLang="zh-CN"/>
              <a:pPr/>
              <a:t>66</a:t>
            </a:fld>
            <a:endParaRPr lang="en-US" altLang="zh-CN"/>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3332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2EB4B-07F5-4A93-A305-095A5F1D8324}" type="slidenum">
              <a:rPr lang="en-US" altLang="zh-CN"/>
              <a:pPr/>
              <a:t>67</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2590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E2E390-1EF4-45CF-B05B-885D296327C5}" type="slidenum">
              <a:rPr lang="en-US" altLang="zh-CN"/>
              <a:pPr/>
              <a:t>68</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31018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BB3207-D1DA-4681-8355-6791110B64CF}" type="slidenum">
              <a:rPr lang="en-US" altLang="zh-CN"/>
              <a:pPr/>
              <a:t>69</a:t>
            </a:fld>
            <a:endParaRPr lang="en-US" altLang="zh-CN"/>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1632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ACBC5A-429F-429E-8ECB-5D1EFEAABD0A}" type="slidenum">
              <a:rPr lang="en-US" altLang="zh-CN"/>
              <a:pPr/>
              <a:t>70</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53021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EA71E-D412-4E75-97D2-46672F34BD0F}" type="slidenum">
              <a:rPr lang="en-US" altLang="zh-CN"/>
              <a:pPr/>
              <a:t>9</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32259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22FD8A-0A10-4AF2-AB03-74C540200B5F}" type="slidenum">
              <a:rPr lang="en-US" altLang="zh-CN"/>
              <a:pPr/>
              <a:t>71</a:t>
            </a:fld>
            <a:endParaRPr lang="en-US" altLang="zh-CN"/>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63004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5460C-BFF2-4B04-81FC-58C04D982B71}" type="slidenum">
              <a:rPr lang="en-US" altLang="zh-CN"/>
              <a:pPr/>
              <a:t>72</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5027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31BA4B-A270-43BA-9F89-37AB016E4971}" type="slidenum">
              <a:rPr lang="en-US" altLang="zh-CN"/>
              <a:pPr/>
              <a:t>73</a:t>
            </a:fld>
            <a:endParaRPr lang="en-US" altLang="zh-CN"/>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102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卫星</a:t>
            </a:r>
            <a:r>
              <a:rPr lang="en-US" altLang="zh-CN" dirty="0" smtClean="0"/>
              <a:t>DNA</a:t>
            </a:r>
            <a:r>
              <a:rPr lang="zh-CN" altLang="en-US" dirty="0" smtClean="0"/>
              <a:t>名称来由：密度梯度离心，密度不一样，环绕主条带的卫星条带</a:t>
            </a:r>
            <a:endParaRPr lang="zh-CN" altLang="en-US" dirty="0"/>
          </a:p>
        </p:txBody>
      </p:sp>
      <p:sp>
        <p:nvSpPr>
          <p:cNvPr id="4" name="Slide Number Placeholder 3"/>
          <p:cNvSpPr>
            <a:spLocks noGrp="1"/>
          </p:cNvSpPr>
          <p:nvPr>
            <p:ph type="sldNum" sz="quarter" idx="10"/>
          </p:nvPr>
        </p:nvSpPr>
        <p:spPr/>
        <p:txBody>
          <a:bodyPr/>
          <a:lstStyle/>
          <a:p>
            <a:fld id="{2C090196-CC0C-496C-A106-B7B5C0C8D7A5}" type="slidenum">
              <a:rPr lang="zh-CN" altLang="en-US" smtClean="0"/>
              <a:t>10</a:t>
            </a:fld>
            <a:endParaRPr lang="zh-CN" altLang="en-US"/>
          </a:p>
        </p:txBody>
      </p:sp>
    </p:spTree>
    <p:extLst>
      <p:ext uri="{BB962C8B-B14F-4D97-AF65-F5344CB8AC3E}">
        <p14:creationId xmlns:p14="http://schemas.microsoft.com/office/powerpoint/2010/main" val="98688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58126-C470-42BF-85BF-91982CD7E62B}" type="slidenum">
              <a:rPr lang="en-US" altLang="zh-CN"/>
              <a:pPr/>
              <a:t>12</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FrutigerLTStd-Light"/>
              </a:rPr>
              <a:t>In the analysis shown here, the size of a mononucleotide repeat is analyzed in a woman suffering from HNPCC (hereditary non-polyposis colon cancer) and presenting in the clinic with both a colorectal and a breast carcinoma; analysis was performed using PCR (polymerase chain reaction). The BAT25 sequence, which is located on human Chromosome 4q12, consists of the sequence TTTTxTxTTTTxT7xxT25, where “x” indicates a nucleotide other than T. Because of errors made by the polymerase used in the PCR reaction, the products of the PCR reactions show a Gaussian distribution of lengths grouped around the actual length of the genomic DNA segment being amplified. This analysis reveals a clear increase in size of the microsatellite repeat in the colon carcinoma (</a:t>
            </a:r>
            <a:r>
              <a:rPr lang="en-US" altLang="zh-CN" sz="1200" i="1" dirty="0" smtClean="0">
                <a:latin typeface="FrutigerLTStd-LightItalic"/>
              </a:rPr>
              <a:t>leftward shift</a:t>
            </a:r>
            <a:r>
              <a:rPr lang="en-US" altLang="zh-CN" sz="1200" dirty="0" smtClean="0">
                <a:latin typeface="FrutigerLTStd-Light"/>
              </a:rPr>
              <a:t>), while the breast tumor exhibits a microsatellite repeat that is precisely the same as normal, control DNA. (This observation strongly suggests that the breast carcinoma, unlike the colon carcinoma, is unlikely to have been caused by MIN.)</a:t>
            </a:r>
            <a:endParaRPr lang="zh-CN" altLang="en-US" sz="1200" dirty="0" smtClean="0"/>
          </a:p>
          <a:p>
            <a:endParaRPr lang="zh-CN" altLang="zh-CN" dirty="0"/>
          </a:p>
        </p:txBody>
      </p:sp>
    </p:spTree>
    <p:extLst>
      <p:ext uri="{BB962C8B-B14F-4D97-AF65-F5344CB8AC3E}">
        <p14:creationId xmlns:p14="http://schemas.microsoft.com/office/powerpoint/2010/main" val="314553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FDE3E-FC7F-43F4-B107-458C838E686B}" type="slidenum">
              <a:rPr lang="en-US" altLang="zh-CN"/>
              <a:pPr/>
              <a:t>13</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2168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86961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310327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5695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218968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16460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12480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42799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381134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1670825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229345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FF94DC7-7CB8-4E75-82B1-4A4FD4E93F28}" type="datetimeFigureOut">
              <a:rPr lang="zh-CN" altLang="en-US" smtClean="0"/>
              <a:t>2023/12/8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426732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94DC7-7CB8-4E75-82B1-4A4FD4E93F28}" type="datetimeFigureOut">
              <a:rPr lang="zh-CN" altLang="en-US" smtClean="0"/>
              <a:t>2023/12/8 Friday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327B6-3AD4-4C2C-B67E-D51C4F9CF52D}" type="slidenum">
              <a:rPr lang="zh-CN" altLang="en-US" smtClean="0"/>
              <a:t>‹#›</a:t>
            </a:fld>
            <a:endParaRPr lang="zh-CN" altLang="en-US"/>
          </a:p>
        </p:txBody>
      </p:sp>
    </p:spTree>
    <p:extLst>
      <p:ext uri="{BB962C8B-B14F-4D97-AF65-F5344CB8AC3E}">
        <p14:creationId xmlns:p14="http://schemas.microsoft.com/office/powerpoint/2010/main" val="4067716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DNA_mismatch_repai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768" y="1231512"/>
            <a:ext cx="8593756" cy="2554545"/>
          </a:xfrm>
          <a:prstGeom prst="rect">
            <a:avLst/>
          </a:prstGeom>
        </p:spPr>
        <p:txBody>
          <a:bodyPr wrap="square">
            <a:spAutoFit/>
          </a:bodyPr>
          <a:lstStyle/>
          <a:p>
            <a:pPr algn="ctr"/>
            <a:r>
              <a:rPr lang="en-US" altLang="zh-CN" sz="4000" dirty="0">
                <a:solidFill>
                  <a:srgbClr val="000000"/>
                </a:solidFill>
                <a:latin typeface="Arial" panose="020B0604020202020204" pitchFamily="34" charset="0"/>
                <a:cs typeface="Arial" panose="020B0604020202020204" pitchFamily="34" charset="0"/>
              </a:rPr>
              <a:t>Chapter </a:t>
            </a:r>
            <a:r>
              <a:rPr lang="en-US" altLang="zh-CN" sz="4000" dirty="0" smtClean="0">
                <a:solidFill>
                  <a:srgbClr val="000000"/>
                </a:solidFill>
                <a:latin typeface="Arial" panose="020B0604020202020204" pitchFamily="34" charset="0"/>
                <a:cs typeface="Arial" panose="020B0604020202020204" pitchFamily="34" charset="0"/>
              </a:rPr>
              <a:t>12</a:t>
            </a:r>
          </a:p>
          <a:p>
            <a:pPr algn="ctr"/>
            <a:endParaRPr lang="en-US" altLang="zh-CN" sz="4000" dirty="0">
              <a:solidFill>
                <a:srgbClr val="000000"/>
              </a:solidFill>
              <a:latin typeface="Arial" panose="020B0604020202020204" pitchFamily="34" charset="0"/>
              <a:cs typeface="Arial" panose="020B0604020202020204" pitchFamily="34" charset="0"/>
            </a:endParaRPr>
          </a:p>
          <a:p>
            <a:pPr algn="ctr"/>
            <a:r>
              <a:rPr lang="en-US" altLang="zh-CN" sz="4000" dirty="0">
                <a:solidFill>
                  <a:srgbClr val="1271FF"/>
                </a:solidFill>
                <a:latin typeface="Arial" panose="020B0604020202020204" pitchFamily="34" charset="0"/>
                <a:cs typeface="Arial" panose="020B0604020202020204" pitchFamily="34" charset="0"/>
              </a:rPr>
              <a:t>Maintenance of </a:t>
            </a:r>
            <a:r>
              <a:rPr lang="en-US" altLang="zh-CN" sz="4000" dirty="0" smtClean="0">
                <a:solidFill>
                  <a:srgbClr val="1271FF"/>
                </a:solidFill>
                <a:latin typeface="Arial" panose="020B0604020202020204" pitchFamily="34" charset="0"/>
                <a:cs typeface="Arial" panose="020B0604020202020204" pitchFamily="34" charset="0"/>
              </a:rPr>
              <a:t>Genomic Integrity </a:t>
            </a:r>
            <a:r>
              <a:rPr lang="en-US" altLang="zh-CN" sz="4000" dirty="0">
                <a:solidFill>
                  <a:srgbClr val="1271FF"/>
                </a:solidFill>
                <a:latin typeface="Arial" panose="020B0604020202020204" pitchFamily="34" charset="0"/>
                <a:cs typeface="Arial" panose="020B0604020202020204" pitchFamily="34" charset="0"/>
              </a:rPr>
              <a:t>and </a:t>
            </a:r>
            <a:r>
              <a:rPr lang="en-US" altLang="zh-CN" sz="4000" dirty="0" smtClean="0">
                <a:solidFill>
                  <a:srgbClr val="1271FF"/>
                </a:solidFill>
                <a:latin typeface="Arial" panose="020B0604020202020204" pitchFamily="34" charset="0"/>
                <a:cs typeface="Arial" panose="020B0604020202020204" pitchFamily="34" charset="0"/>
              </a:rPr>
              <a:t>the Development </a:t>
            </a:r>
            <a:r>
              <a:rPr lang="en-US" altLang="zh-CN" sz="4000" dirty="0">
                <a:solidFill>
                  <a:srgbClr val="1271FF"/>
                </a:solidFill>
                <a:latin typeface="Arial" panose="020B0604020202020204" pitchFamily="34" charset="0"/>
                <a:cs typeface="Arial" panose="020B0604020202020204" pitchFamily="34" charset="0"/>
              </a:rPr>
              <a:t>of Cancer</a:t>
            </a:r>
            <a:endParaRPr lang="zh-CN" altLang="en-US" sz="4000" dirty="0">
              <a:latin typeface="Arial" panose="020B0604020202020204" pitchFamily="34" charset="0"/>
              <a:cs typeface="Arial" panose="020B0604020202020204" pitchFamily="34" charset="0"/>
            </a:endParaRPr>
          </a:p>
        </p:txBody>
      </p:sp>
      <p:sp>
        <p:nvSpPr>
          <p:cNvPr id="3" name="TextBox 2"/>
          <p:cNvSpPr txBox="1"/>
          <p:nvPr/>
        </p:nvSpPr>
        <p:spPr>
          <a:xfrm>
            <a:off x="5020464" y="4590288"/>
            <a:ext cx="1289135" cy="369332"/>
          </a:xfrm>
          <a:prstGeom prst="rect">
            <a:avLst/>
          </a:prstGeom>
          <a:noFill/>
        </p:spPr>
        <p:txBody>
          <a:bodyPr wrap="none" rtlCol="0">
            <a:spAutoFit/>
          </a:bodyPr>
          <a:lstStyle/>
          <a:p>
            <a:r>
              <a:rPr lang="en-US" altLang="zh-CN" dirty="0" smtClean="0"/>
              <a:t>Dec 8, 2023</a:t>
            </a:r>
            <a:endParaRPr lang="zh-CN" altLang="en-US" dirty="0"/>
          </a:p>
        </p:txBody>
      </p:sp>
    </p:spTree>
    <p:extLst>
      <p:ext uri="{BB962C8B-B14F-4D97-AF65-F5344CB8AC3E}">
        <p14:creationId xmlns:p14="http://schemas.microsoft.com/office/powerpoint/2010/main" val="157120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4989" y="1226032"/>
            <a:ext cx="10512552" cy="3416320"/>
          </a:xfrm>
          <a:prstGeom prst="rect">
            <a:avLst/>
          </a:prstGeom>
        </p:spPr>
        <p:txBody>
          <a:bodyPr wrap="square">
            <a:spAutoFit/>
          </a:bodyPr>
          <a:lstStyle/>
          <a:p>
            <a:r>
              <a:rPr lang="en-US" altLang="zh-CN" sz="2400" dirty="0">
                <a:solidFill>
                  <a:srgbClr val="000000"/>
                </a:solidFill>
                <a:latin typeface="UtopiaStd-Regular"/>
              </a:rPr>
              <a:t>highly repeated sequences in the genome, often carrying </a:t>
            </a:r>
            <a:r>
              <a:rPr lang="en-US" altLang="zh-CN" sz="2400" dirty="0" smtClean="0">
                <a:solidFill>
                  <a:srgbClr val="000000"/>
                </a:solidFill>
                <a:latin typeface="UtopiaStd-Regular"/>
              </a:rPr>
              <a:t>100</a:t>
            </a:r>
            <a:r>
              <a:rPr lang="zh-CN" altLang="en-US" sz="2400" dirty="0" smtClean="0">
                <a:solidFill>
                  <a:srgbClr val="000000"/>
                </a:solidFill>
                <a:latin typeface="UtopiaStd-Regular"/>
              </a:rPr>
              <a:t> </a:t>
            </a:r>
            <a:r>
              <a:rPr lang="en-US" altLang="zh-CN" sz="2400" dirty="0" smtClean="0">
                <a:solidFill>
                  <a:srgbClr val="000000"/>
                </a:solidFill>
                <a:latin typeface="UtopiaStd-Regular"/>
              </a:rPr>
              <a:t>or </a:t>
            </a:r>
            <a:r>
              <a:rPr lang="en-US" altLang="zh-CN" sz="2400" dirty="0">
                <a:solidFill>
                  <a:srgbClr val="000000"/>
                </a:solidFill>
                <a:latin typeface="UtopiaStd-Regular"/>
              </a:rPr>
              <a:t>more nucleotides per repeat unit, have been called “satellite” sequences. </a:t>
            </a:r>
            <a:r>
              <a:rPr lang="en-US" altLang="zh-CN" sz="2400" dirty="0" smtClean="0">
                <a:solidFill>
                  <a:srgbClr val="000000"/>
                </a:solidFill>
                <a:latin typeface="UtopiaStd-Regular"/>
              </a:rPr>
              <a:t>Because</a:t>
            </a:r>
            <a:r>
              <a:rPr lang="zh-CN" altLang="en-US" sz="2400" dirty="0" smtClean="0">
                <a:solidFill>
                  <a:srgbClr val="000000"/>
                </a:solidFill>
                <a:latin typeface="UtopiaStd-Regular"/>
              </a:rPr>
              <a:t> </a:t>
            </a:r>
            <a:r>
              <a:rPr lang="en-US" altLang="zh-CN" sz="2400" dirty="0" smtClean="0">
                <a:solidFill>
                  <a:srgbClr val="000000"/>
                </a:solidFill>
                <a:latin typeface="UtopiaStd-Regular"/>
              </a:rPr>
              <a:t>the </a:t>
            </a:r>
            <a:r>
              <a:rPr lang="en-US" altLang="zh-CN" sz="2400" dirty="0">
                <a:solidFill>
                  <a:srgbClr val="000000"/>
                </a:solidFill>
                <a:latin typeface="UtopiaStd-Regular"/>
              </a:rPr>
              <a:t>simple, far shorter sequences discussed here are also found in many places in </a:t>
            </a:r>
            <a:r>
              <a:rPr lang="en-US" altLang="zh-CN" sz="2400" dirty="0" smtClean="0">
                <a:solidFill>
                  <a:srgbClr val="000000"/>
                </a:solidFill>
                <a:latin typeface="UtopiaStd-Regular"/>
              </a:rPr>
              <a:t>the</a:t>
            </a:r>
            <a:r>
              <a:rPr lang="zh-CN" altLang="en-US" sz="2400" dirty="0" smtClean="0">
                <a:solidFill>
                  <a:srgbClr val="000000"/>
                </a:solidFill>
                <a:latin typeface="UtopiaStd-Regular"/>
              </a:rPr>
              <a:t> </a:t>
            </a:r>
            <a:r>
              <a:rPr lang="en-US" altLang="zh-CN" sz="2400" dirty="0" smtClean="0">
                <a:solidFill>
                  <a:srgbClr val="000000"/>
                </a:solidFill>
                <a:latin typeface="UtopiaStd-Regular"/>
              </a:rPr>
              <a:t>genome</a:t>
            </a:r>
            <a:r>
              <a:rPr lang="en-US" altLang="zh-CN" sz="2400" dirty="0">
                <a:solidFill>
                  <a:srgbClr val="000000"/>
                </a:solidFill>
                <a:latin typeface="UtopiaStd-Regular"/>
              </a:rPr>
              <a:t>, they have been named </a:t>
            </a:r>
            <a:r>
              <a:rPr lang="en-US" altLang="zh-CN" sz="2400" b="1" dirty="0">
                <a:solidFill>
                  <a:srgbClr val="000000"/>
                </a:solidFill>
                <a:latin typeface="UtopiaStd-Bold"/>
              </a:rPr>
              <a:t>microsatellites</a:t>
            </a:r>
            <a:r>
              <a:rPr lang="en-US" altLang="zh-CN" sz="2400" dirty="0">
                <a:solidFill>
                  <a:srgbClr val="000000"/>
                </a:solidFill>
                <a:latin typeface="UtopiaStd-Regular"/>
              </a:rPr>
              <a:t>. A defective mismatch repair </a:t>
            </a:r>
            <a:r>
              <a:rPr lang="en-US" altLang="zh-CN" sz="2400" dirty="0" smtClean="0">
                <a:solidFill>
                  <a:srgbClr val="000000"/>
                </a:solidFill>
                <a:latin typeface="UtopiaStd-Regular"/>
              </a:rPr>
              <a:t>system</a:t>
            </a:r>
            <a:r>
              <a:rPr lang="zh-CN" altLang="en-US" sz="2400" dirty="0" smtClean="0">
                <a:solidFill>
                  <a:srgbClr val="000000"/>
                </a:solidFill>
                <a:latin typeface="UtopiaStd-Regular"/>
              </a:rPr>
              <a:t> </a:t>
            </a:r>
            <a:r>
              <a:rPr lang="en-US" altLang="zh-CN" sz="2400" dirty="0" smtClean="0">
                <a:solidFill>
                  <a:srgbClr val="000000"/>
                </a:solidFill>
                <a:latin typeface="UtopiaStd-Regular"/>
              </a:rPr>
              <a:t>that </a:t>
            </a:r>
            <a:r>
              <a:rPr lang="en-US" altLang="zh-CN" sz="2400" dirty="0">
                <a:solidFill>
                  <a:srgbClr val="000000"/>
                </a:solidFill>
                <a:latin typeface="UtopiaStd-Regular"/>
              </a:rPr>
              <a:t>fails to detect and remove stuttering mistakes made by DNA polymerases </a:t>
            </a:r>
            <a:r>
              <a:rPr lang="en-US" altLang="zh-CN" sz="2400" dirty="0" smtClean="0">
                <a:solidFill>
                  <a:srgbClr val="000000"/>
                </a:solidFill>
                <a:latin typeface="UtopiaStd-Regular"/>
              </a:rPr>
              <a:t>when</a:t>
            </a:r>
            <a:r>
              <a:rPr lang="zh-CN" altLang="en-US" sz="2400" dirty="0" smtClean="0">
                <a:solidFill>
                  <a:srgbClr val="000000"/>
                </a:solidFill>
                <a:latin typeface="UtopiaStd-Regular"/>
              </a:rPr>
              <a:t> </a:t>
            </a:r>
            <a:r>
              <a:rPr lang="en-US" altLang="zh-CN" sz="2400" dirty="0" smtClean="0">
                <a:solidFill>
                  <a:srgbClr val="000000"/>
                </a:solidFill>
                <a:latin typeface="UtopiaStd-Regular"/>
              </a:rPr>
              <a:t>copying </a:t>
            </a:r>
            <a:r>
              <a:rPr lang="en-US" altLang="zh-CN" sz="2400" dirty="0">
                <a:solidFill>
                  <a:srgbClr val="000000"/>
                </a:solidFill>
                <a:latin typeface="UtopiaStd-Regular"/>
              </a:rPr>
              <a:t>a microsatellite will result in the expansion or shrinkage of its sequences </a:t>
            </a:r>
            <a:r>
              <a:rPr lang="en-US" altLang="zh-CN" sz="2400" dirty="0" smtClean="0">
                <a:solidFill>
                  <a:srgbClr val="000000"/>
                </a:solidFill>
                <a:latin typeface="UtopiaStd-Regular"/>
              </a:rPr>
              <a:t>in</a:t>
            </a:r>
            <a:r>
              <a:rPr lang="zh-CN" altLang="en-US" sz="2400" dirty="0" smtClean="0">
                <a:solidFill>
                  <a:srgbClr val="000000"/>
                </a:solidFill>
                <a:latin typeface="UtopiaStd-Regular"/>
              </a:rPr>
              <a:t> </a:t>
            </a:r>
            <a:r>
              <a:rPr lang="en-US" altLang="zh-CN" sz="2400" dirty="0" smtClean="0">
                <a:solidFill>
                  <a:srgbClr val="000000"/>
                </a:solidFill>
                <a:latin typeface="UtopiaStd-Regular"/>
              </a:rPr>
              <a:t>progeny </a:t>
            </a:r>
            <a:r>
              <a:rPr lang="en-US" altLang="zh-CN" sz="2400" dirty="0">
                <a:solidFill>
                  <a:srgbClr val="000000"/>
                </a:solidFill>
                <a:latin typeface="UtopiaStd-Regular"/>
              </a:rPr>
              <a:t>cells. This creates the genetic condition known as </a:t>
            </a:r>
            <a:r>
              <a:rPr lang="en-US" altLang="zh-CN" sz="2400" i="1" dirty="0">
                <a:solidFill>
                  <a:srgbClr val="FF0000"/>
                </a:solidFill>
                <a:latin typeface="UtopiaStd-Italic"/>
              </a:rPr>
              <a:t>microsatellite </a:t>
            </a:r>
            <a:r>
              <a:rPr lang="en-US" altLang="zh-CN" sz="2400" i="1" dirty="0" smtClean="0">
                <a:solidFill>
                  <a:srgbClr val="FF0000"/>
                </a:solidFill>
                <a:latin typeface="UtopiaStd-Italic"/>
              </a:rPr>
              <a:t>instability</a:t>
            </a:r>
            <a:r>
              <a:rPr lang="zh-CN" altLang="en-US" sz="2400" i="1" dirty="0" smtClean="0">
                <a:solidFill>
                  <a:srgbClr val="FF0000"/>
                </a:solidFill>
                <a:latin typeface="UtopiaStd-Italic"/>
              </a:rPr>
              <a:t> </a:t>
            </a:r>
            <a:r>
              <a:rPr lang="en-US" altLang="zh-CN" sz="2400" dirty="0" smtClean="0">
                <a:solidFill>
                  <a:srgbClr val="000000"/>
                </a:solidFill>
                <a:latin typeface="UtopiaStd-Regular"/>
              </a:rPr>
              <a:t>(MIN</a:t>
            </a:r>
            <a:r>
              <a:rPr lang="en-US" altLang="zh-CN" sz="2400" dirty="0">
                <a:solidFill>
                  <a:srgbClr val="000000"/>
                </a:solidFill>
                <a:latin typeface="UtopiaStd-Regular"/>
              </a:rPr>
              <a:t>; </a:t>
            </a:r>
            <a:r>
              <a:rPr lang="en-US" altLang="zh-CN" sz="2400" dirty="0">
                <a:solidFill>
                  <a:srgbClr val="1271FF"/>
                </a:solidFill>
                <a:latin typeface="UtopiaStd-Semibold"/>
              </a:rPr>
              <a:t>Figure 12.7A</a:t>
            </a:r>
            <a:r>
              <a:rPr lang="en-US" altLang="zh-CN" sz="2400" dirty="0">
                <a:solidFill>
                  <a:srgbClr val="000000"/>
                </a:solidFill>
                <a:latin typeface="UtopiaStd-Regular"/>
              </a:rPr>
              <a:t>),</a:t>
            </a:r>
            <a:endParaRPr lang="zh-CN" altLang="en-US" sz="2400" dirty="0"/>
          </a:p>
        </p:txBody>
      </p:sp>
      <p:sp>
        <p:nvSpPr>
          <p:cNvPr id="3" name="TextBox 2"/>
          <p:cNvSpPr txBox="1"/>
          <p:nvPr/>
        </p:nvSpPr>
        <p:spPr>
          <a:xfrm>
            <a:off x="2094271" y="5378245"/>
            <a:ext cx="6662145" cy="461665"/>
          </a:xfrm>
          <a:prstGeom prst="rect">
            <a:avLst/>
          </a:prstGeom>
          <a:noFill/>
        </p:spPr>
        <p:txBody>
          <a:bodyPr wrap="none" rtlCol="0">
            <a:spAutoFit/>
          </a:bodyPr>
          <a:lstStyle/>
          <a:p>
            <a:r>
              <a:rPr lang="en-US" altLang="zh-CN" sz="2400" b="1" dirty="0" smtClean="0"/>
              <a:t>Mismatch repair defect </a:t>
            </a:r>
            <a:r>
              <a:rPr lang="en-US" altLang="zh-CN" sz="2400" b="1" dirty="0" smtClean="0">
                <a:sym typeface="Wingdings" panose="05000000000000000000" pitchFamily="2" charset="2"/>
              </a:rPr>
              <a:t> microsatellite instability</a:t>
            </a:r>
            <a:endParaRPr lang="zh-CN" altLang="en-US" sz="2400" b="1" dirty="0"/>
          </a:p>
        </p:txBody>
      </p:sp>
    </p:spTree>
    <p:extLst>
      <p:ext uri="{BB962C8B-B14F-4D97-AF65-F5344CB8AC3E}">
        <p14:creationId xmlns:p14="http://schemas.microsoft.com/office/powerpoint/2010/main" val="357504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0607" y="756719"/>
            <a:ext cx="3814249" cy="584775"/>
          </a:xfrm>
          <a:prstGeom prst="rect">
            <a:avLst/>
          </a:prstGeom>
          <a:noFill/>
        </p:spPr>
        <p:txBody>
          <a:bodyPr wrap="none" rtlCol="0">
            <a:spAutoFit/>
          </a:bodyPr>
          <a:lstStyle/>
          <a:p>
            <a:r>
              <a:rPr lang="en-US" altLang="zh-CN" sz="3200" b="1" dirty="0" smtClean="0"/>
              <a:t>MSI and colon cancer</a:t>
            </a:r>
            <a:endParaRPr lang="zh-CN" altLang="en-US" sz="3200" b="1" dirty="0"/>
          </a:p>
        </p:txBody>
      </p:sp>
      <p:sp>
        <p:nvSpPr>
          <p:cNvPr id="4" name="Rectangle 3"/>
          <p:cNvSpPr/>
          <p:nvPr/>
        </p:nvSpPr>
        <p:spPr>
          <a:xfrm>
            <a:off x="1043539" y="2066891"/>
            <a:ext cx="9945624" cy="707886"/>
          </a:xfrm>
          <a:prstGeom prst="rect">
            <a:avLst/>
          </a:prstGeom>
        </p:spPr>
        <p:txBody>
          <a:bodyPr wrap="square">
            <a:spAutoFit/>
          </a:bodyPr>
          <a:lstStyle/>
          <a:p>
            <a:r>
              <a:rPr lang="en-US" altLang="zh-CN" sz="2000" b="1" dirty="0">
                <a:solidFill>
                  <a:srgbClr val="252525"/>
                </a:solidFill>
                <a:latin typeface="Arial" panose="020B0604020202020204" pitchFamily="34" charset="0"/>
              </a:rPr>
              <a:t>Microsatellite instability</a:t>
            </a:r>
            <a:r>
              <a:rPr lang="en-US" altLang="zh-CN" sz="2000" dirty="0">
                <a:solidFill>
                  <a:srgbClr val="252525"/>
                </a:solidFill>
                <a:latin typeface="Arial" panose="020B0604020202020204" pitchFamily="34" charset="0"/>
              </a:rPr>
              <a:t> (MSI) is the condition of genetic </a:t>
            </a:r>
            <a:r>
              <a:rPr lang="en-US" altLang="zh-CN" sz="2000" dirty="0" err="1">
                <a:solidFill>
                  <a:srgbClr val="252525"/>
                </a:solidFill>
                <a:latin typeface="Arial" panose="020B0604020202020204" pitchFamily="34" charset="0"/>
              </a:rPr>
              <a:t>hypermutability</a:t>
            </a:r>
            <a:r>
              <a:rPr lang="en-US" altLang="zh-CN" sz="2000" dirty="0">
                <a:solidFill>
                  <a:srgbClr val="252525"/>
                </a:solidFill>
                <a:latin typeface="Arial" panose="020B0604020202020204" pitchFamily="34" charset="0"/>
              </a:rPr>
              <a:t> that results from impaired </a:t>
            </a:r>
            <a:r>
              <a:rPr lang="en-US" altLang="zh-CN" sz="2000" dirty="0">
                <a:solidFill>
                  <a:srgbClr val="0B0080"/>
                </a:solidFill>
                <a:latin typeface="Arial" panose="020B0604020202020204" pitchFamily="34" charset="0"/>
                <a:hlinkClick r:id="rId2" tooltip="DNA mismatch repair"/>
              </a:rPr>
              <a:t>DNA mismatch repair</a:t>
            </a:r>
            <a:r>
              <a:rPr lang="en-US" altLang="zh-CN" sz="2000" dirty="0">
                <a:solidFill>
                  <a:srgbClr val="252525"/>
                </a:solidFill>
                <a:latin typeface="Arial" panose="020B0604020202020204" pitchFamily="34" charset="0"/>
              </a:rPr>
              <a:t> (MMR).</a:t>
            </a:r>
            <a:endParaRPr lang="zh-CN" altLang="en-US" sz="2000" dirty="0"/>
          </a:p>
        </p:txBody>
      </p:sp>
      <p:sp>
        <p:nvSpPr>
          <p:cNvPr id="5" name="Rectangle 4"/>
          <p:cNvSpPr/>
          <p:nvPr/>
        </p:nvSpPr>
        <p:spPr>
          <a:xfrm>
            <a:off x="1043539" y="3370010"/>
            <a:ext cx="10411968" cy="1938992"/>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rPr>
              <a:t>Microsatellite instability (MSI) is a </a:t>
            </a:r>
            <a:r>
              <a:rPr lang="en-US" altLang="zh-CN" sz="2000" dirty="0" err="1">
                <a:solidFill>
                  <a:srgbClr val="000000"/>
                </a:solidFill>
                <a:latin typeface="Times New Roman" panose="02020603050405020304" pitchFamily="18" charset="0"/>
              </a:rPr>
              <a:t>hypermutable</a:t>
            </a:r>
            <a:r>
              <a:rPr lang="en-US" altLang="zh-CN" sz="2000" dirty="0">
                <a:solidFill>
                  <a:srgbClr val="000000"/>
                </a:solidFill>
                <a:latin typeface="Times New Roman" panose="02020603050405020304" pitchFamily="18" charset="0"/>
              </a:rPr>
              <a:t> phenotype caused by the loss of DNA mismatch repair activity. </a:t>
            </a:r>
            <a:r>
              <a:rPr lang="en-US" altLang="zh-CN" sz="2000" u="sng" dirty="0">
                <a:solidFill>
                  <a:srgbClr val="000000"/>
                </a:solidFill>
                <a:latin typeface="Times New Roman" panose="02020603050405020304" pitchFamily="18" charset="0"/>
              </a:rPr>
              <a:t>MSI is detected in about 15% of all colorectal cancers; 3% are of these are associated with Lynch syndrome and the other 12% are caused by sporadic, acquired </a:t>
            </a:r>
            <a:r>
              <a:rPr lang="en-US" altLang="zh-CN" sz="2000" u="sng" dirty="0" err="1">
                <a:solidFill>
                  <a:srgbClr val="000000"/>
                </a:solidFill>
                <a:latin typeface="Times New Roman" panose="02020603050405020304" pitchFamily="18" charset="0"/>
              </a:rPr>
              <a:t>hypermethylation</a:t>
            </a:r>
            <a:r>
              <a:rPr lang="en-US" altLang="zh-CN" sz="2000" u="sng" dirty="0">
                <a:solidFill>
                  <a:srgbClr val="000000"/>
                </a:solidFill>
                <a:latin typeface="Times New Roman" panose="02020603050405020304" pitchFamily="18" charset="0"/>
              </a:rPr>
              <a:t> of the promoter of the</a:t>
            </a:r>
            <a:r>
              <a:rPr lang="en-US" altLang="zh-CN" sz="2000" i="1" u="sng" dirty="0">
                <a:solidFill>
                  <a:srgbClr val="000000"/>
                </a:solidFill>
                <a:latin typeface="Times New Roman" panose="02020603050405020304" pitchFamily="18" charset="0"/>
              </a:rPr>
              <a:t>MLH1</a:t>
            </a:r>
            <a:r>
              <a:rPr lang="en-US" altLang="zh-CN" sz="2000" u="sng" dirty="0">
                <a:solidFill>
                  <a:srgbClr val="000000"/>
                </a:solidFill>
                <a:latin typeface="Times New Roman" panose="02020603050405020304" pitchFamily="18" charset="0"/>
              </a:rPr>
              <a:t> gene, </a:t>
            </a:r>
            <a:r>
              <a:rPr lang="en-US" altLang="zh-CN" sz="2000" dirty="0">
                <a:solidFill>
                  <a:srgbClr val="000000"/>
                </a:solidFill>
                <a:latin typeface="Times New Roman" panose="02020603050405020304" pitchFamily="18" charset="0"/>
              </a:rPr>
              <a:t>which occurs in tumors with the </a:t>
            </a:r>
            <a:r>
              <a:rPr lang="en-US" altLang="zh-CN" sz="2000" dirty="0" err="1">
                <a:solidFill>
                  <a:srgbClr val="000000"/>
                </a:solidFill>
                <a:latin typeface="Times New Roman" panose="02020603050405020304" pitchFamily="18" charset="0"/>
              </a:rPr>
              <a:t>CpG</a:t>
            </a:r>
            <a:r>
              <a:rPr lang="en-US" altLang="zh-CN" sz="2000" dirty="0">
                <a:solidFill>
                  <a:srgbClr val="000000"/>
                </a:solidFill>
                <a:latin typeface="Times New Roman" panose="02020603050405020304" pitchFamily="18" charset="0"/>
              </a:rPr>
              <a:t> island </a:t>
            </a:r>
            <a:r>
              <a:rPr lang="en-US" altLang="zh-CN" sz="2000" dirty="0" err="1">
                <a:solidFill>
                  <a:srgbClr val="000000"/>
                </a:solidFill>
                <a:latin typeface="Times New Roman" panose="02020603050405020304" pitchFamily="18" charset="0"/>
              </a:rPr>
              <a:t>methylator</a:t>
            </a:r>
            <a:r>
              <a:rPr lang="en-US" altLang="zh-CN" sz="2000" dirty="0">
                <a:solidFill>
                  <a:srgbClr val="000000"/>
                </a:solidFill>
                <a:latin typeface="Times New Roman" panose="02020603050405020304" pitchFamily="18" charset="0"/>
              </a:rPr>
              <a:t> phenotype.</a:t>
            </a:r>
            <a:endParaRPr lang="zh-CN" altLang="en-US" sz="2000" dirty="0"/>
          </a:p>
        </p:txBody>
      </p:sp>
    </p:spTree>
    <p:extLst>
      <p:ext uri="{BB962C8B-B14F-4D97-AF65-F5344CB8AC3E}">
        <p14:creationId xmlns:p14="http://schemas.microsoft.com/office/powerpoint/2010/main" val="307086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12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679" y="2450925"/>
            <a:ext cx="8520113"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82781" y="534986"/>
            <a:ext cx="9603911" cy="523220"/>
          </a:xfrm>
          <a:prstGeom prst="rect">
            <a:avLst/>
          </a:prstGeom>
        </p:spPr>
        <p:txBody>
          <a:bodyPr wrap="none">
            <a:spAutoFit/>
          </a:bodyPr>
          <a:lstStyle/>
          <a:p>
            <a:r>
              <a:rPr lang="en-US" altLang="zh-CN" sz="2800" b="1" dirty="0">
                <a:solidFill>
                  <a:srgbClr val="1271FF"/>
                </a:solidFill>
                <a:latin typeface="FrutigerLTStd-Bold"/>
              </a:rPr>
              <a:t>Figure 12.7 </a:t>
            </a:r>
            <a:r>
              <a:rPr lang="en-US" altLang="zh-CN" sz="2800" b="1" dirty="0">
                <a:solidFill>
                  <a:srgbClr val="000000"/>
                </a:solidFill>
                <a:latin typeface="FrutigerLTStd-Bold"/>
              </a:rPr>
              <a:t>Detection of microsatellite instability </a:t>
            </a:r>
            <a:endParaRPr lang="zh-CN" altLang="en-US" sz="2800" dirty="0"/>
          </a:p>
        </p:txBody>
      </p:sp>
    </p:spTree>
    <p:extLst>
      <p:ext uri="{BB962C8B-B14F-4D97-AF65-F5344CB8AC3E}">
        <p14:creationId xmlns:p14="http://schemas.microsoft.com/office/powerpoint/2010/main" val="1409504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12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93" y="1829281"/>
            <a:ext cx="5868303" cy="391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26949" y="1871462"/>
            <a:ext cx="5684520" cy="3970318"/>
          </a:xfrm>
          <a:prstGeom prst="rect">
            <a:avLst/>
          </a:prstGeom>
        </p:spPr>
        <p:txBody>
          <a:bodyPr wrap="square">
            <a:spAutoFit/>
          </a:bodyPr>
          <a:lstStyle/>
          <a:p>
            <a:r>
              <a:rPr lang="en-US" altLang="zh-CN" dirty="0" smtClean="0">
                <a:solidFill>
                  <a:srgbClr val="000000"/>
                </a:solidFill>
                <a:latin typeface="FrutigerLTStd-Light"/>
              </a:rPr>
              <a:t>During DNA </a:t>
            </a:r>
            <a:r>
              <a:rPr lang="en-US" altLang="zh-CN" dirty="0">
                <a:solidFill>
                  <a:srgbClr val="000000"/>
                </a:solidFill>
                <a:latin typeface="FrutigerLTStd-Light"/>
              </a:rPr>
              <a:t>replication, the DNA molecules</a:t>
            </a:r>
          </a:p>
          <a:p>
            <a:r>
              <a:rPr lang="en-US" altLang="zh-CN" dirty="0">
                <a:solidFill>
                  <a:srgbClr val="000000"/>
                </a:solidFill>
                <a:latin typeface="FrutigerLTStd-Light"/>
              </a:rPr>
              <a:t>are especially vulnerable to </a:t>
            </a:r>
            <a:r>
              <a:rPr lang="en-US" altLang="zh-CN" dirty="0" smtClean="0">
                <a:solidFill>
                  <a:srgbClr val="000000"/>
                </a:solidFill>
                <a:latin typeface="FrutigerLTStd-Light"/>
              </a:rPr>
              <a:t>breakage in </a:t>
            </a:r>
            <a:r>
              <a:rPr lang="en-US" altLang="zh-CN" dirty="0">
                <a:solidFill>
                  <a:srgbClr val="000000"/>
                </a:solidFill>
                <a:latin typeface="FrutigerLTStd-Light"/>
              </a:rPr>
              <a:t>the single-stranded portions </a:t>
            </a:r>
            <a:r>
              <a:rPr lang="en-US" altLang="zh-CN" dirty="0" smtClean="0">
                <a:solidFill>
                  <a:srgbClr val="000000"/>
                </a:solidFill>
                <a:latin typeface="FrutigerLTStd-Light"/>
              </a:rPr>
              <a:t>near the </a:t>
            </a:r>
            <a:r>
              <a:rPr lang="en-US" altLang="zh-CN" dirty="0">
                <a:solidFill>
                  <a:srgbClr val="000000"/>
                </a:solidFill>
                <a:latin typeface="FrutigerLTStd-Light"/>
              </a:rPr>
              <a:t>replication fork that have not </a:t>
            </a:r>
            <a:r>
              <a:rPr lang="en-US" altLang="zh-CN" dirty="0" smtClean="0">
                <a:solidFill>
                  <a:srgbClr val="000000"/>
                </a:solidFill>
                <a:latin typeface="FrutigerLTStd-Light"/>
              </a:rPr>
              <a:t>yet undergone </a:t>
            </a:r>
            <a:r>
              <a:rPr lang="en-US" altLang="zh-CN" dirty="0">
                <a:solidFill>
                  <a:srgbClr val="000000"/>
                </a:solidFill>
                <a:latin typeface="FrutigerLTStd-Light"/>
              </a:rPr>
              <a:t>replication. Such breaks </a:t>
            </a:r>
            <a:r>
              <a:rPr lang="en-US" altLang="zh-CN" dirty="0" smtClean="0">
                <a:solidFill>
                  <a:srgbClr val="000000"/>
                </a:solidFill>
                <a:latin typeface="FrutigerLTStd-Light"/>
              </a:rPr>
              <a:t>often occur </a:t>
            </a:r>
            <a:r>
              <a:rPr lang="en-US" altLang="zh-CN" dirty="0">
                <a:solidFill>
                  <a:srgbClr val="000000"/>
                </a:solidFill>
                <a:latin typeface="FrutigerLTStd-Light"/>
              </a:rPr>
              <a:t>because of the chemical </a:t>
            </a:r>
            <a:r>
              <a:rPr lang="en-US" altLang="zh-CN" dirty="0" smtClean="0">
                <a:solidFill>
                  <a:srgbClr val="000000"/>
                </a:solidFill>
                <a:latin typeface="FrutigerLTStd-Light"/>
              </a:rPr>
              <a:t>alteration of </a:t>
            </a:r>
            <a:r>
              <a:rPr lang="en-US" altLang="zh-CN" dirty="0">
                <a:solidFill>
                  <a:srgbClr val="000000"/>
                </a:solidFill>
                <a:latin typeface="FrutigerLTStd-Light"/>
              </a:rPr>
              <a:t>a base </a:t>
            </a:r>
            <a:r>
              <a:rPr lang="en-US" altLang="zh-CN" dirty="0" smtClean="0">
                <a:solidFill>
                  <a:srgbClr val="000000"/>
                </a:solidFill>
                <a:latin typeface="FrutigerLTStd-Light"/>
              </a:rPr>
              <a:t>that </a:t>
            </a:r>
            <a:r>
              <a:rPr lang="en-US" altLang="zh-CN" dirty="0">
                <a:solidFill>
                  <a:srgbClr val="000000"/>
                </a:solidFill>
                <a:latin typeface="FrutigerLTStd-Light"/>
              </a:rPr>
              <a:t>causes the DNA polymerase </a:t>
            </a:r>
            <a:r>
              <a:rPr lang="en-US" altLang="zh-CN" dirty="0" smtClean="0">
                <a:solidFill>
                  <a:srgbClr val="000000"/>
                </a:solidFill>
                <a:latin typeface="FrutigerLTStd-Light"/>
              </a:rPr>
              <a:t>to stall</a:t>
            </a:r>
            <a:r>
              <a:rPr lang="en-US" altLang="zh-CN" dirty="0">
                <a:solidFill>
                  <a:srgbClr val="000000"/>
                </a:solidFill>
                <a:latin typeface="FrutigerLTStd-Light"/>
              </a:rPr>
              <a:t>, being unable to recognize </a:t>
            </a:r>
            <a:r>
              <a:rPr lang="en-US" altLang="zh-CN" dirty="0" smtClean="0">
                <a:solidFill>
                  <a:srgbClr val="000000"/>
                </a:solidFill>
                <a:latin typeface="FrutigerLTStd-Light"/>
              </a:rPr>
              <a:t>this altered </a:t>
            </a:r>
            <a:r>
              <a:rPr lang="en-US" altLang="zh-CN" dirty="0">
                <a:solidFill>
                  <a:srgbClr val="000000"/>
                </a:solidFill>
                <a:latin typeface="FrutigerLTStd-Light"/>
              </a:rPr>
              <a:t>base; </a:t>
            </a:r>
            <a:r>
              <a:rPr lang="en-US" altLang="zh-CN" dirty="0" smtClean="0">
                <a:solidFill>
                  <a:srgbClr val="000000"/>
                </a:solidFill>
                <a:latin typeface="FrutigerLTStd-Light"/>
              </a:rPr>
              <a:t>The </a:t>
            </a:r>
            <a:r>
              <a:rPr lang="en-US" altLang="zh-CN" dirty="0">
                <a:solidFill>
                  <a:srgbClr val="000000"/>
                </a:solidFill>
                <a:latin typeface="FrutigerLTStd-Light"/>
              </a:rPr>
              <a:t>breakage </a:t>
            </a:r>
            <a:r>
              <a:rPr lang="en-US" altLang="zh-CN" dirty="0" smtClean="0">
                <a:solidFill>
                  <a:srgbClr val="000000"/>
                </a:solidFill>
                <a:latin typeface="FrutigerLTStd-Light"/>
              </a:rPr>
              <a:t>of such </a:t>
            </a:r>
            <a:r>
              <a:rPr lang="en-US" altLang="zh-CN" dirty="0">
                <a:solidFill>
                  <a:srgbClr val="000000"/>
                </a:solidFill>
                <a:latin typeface="FrutigerLTStd-Light"/>
              </a:rPr>
              <a:t>a single-stranded region (</a:t>
            </a:r>
            <a:r>
              <a:rPr lang="en-US" altLang="zh-CN" dirty="0" smtClean="0">
                <a:solidFill>
                  <a:srgbClr val="000000"/>
                </a:solidFill>
                <a:latin typeface="FrutigerLTStd-Light"/>
              </a:rPr>
              <a:t>sometimes termed </a:t>
            </a:r>
            <a:r>
              <a:rPr lang="en-US" altLang="zh-CN" dirty="0">
                <a:solidFill>
                  <a:srgbClr val="000000"/>
                </a:solidFill>
                <a:latin typeface="FrutigerLTStd-Light"/>
              </a:rPr>
              <a:t>a “</a:t>
            </a:r>
            <a:r>
              <a:rPr lang="en-US" altLang="zh-CN" dirty="0">
                <a:solidFill>
                  <a:srgbClr val="FF0000"/>
                </a:solidFill>
                <a:latin typeface="FrutigerLTStd-Light"/>
              </a:rPr>
              <a:t>collapsed” replication </a:t>
            </a:r>
            <a:r>
              <a:rPr lang="en-US" altLang="zh-CN" dirty="0" smtClean="0">
                <a:solidFill>
                  <a:srgbClr val="FF0000"/>
                </a:solidFill>
                <a:latin typeface="FrutigerLTStd-Light"/>
              </a:rPr>
              <a:t>fork</a:t>
            </a:r>
            <a:r>
              <a:rPr lang="en-US" altLang="zh-CN" dirty="0" smtClean="0">
                <a:solidFill>
                  <a:srgbClr val="000000"/>
                </a:solidFill>
                <a:latin typeface="FrutigerLTStd-Light"/>
              </a:rPr>
              <a:t>) is </a:t>
            </a:r>
            <a:r>
              <a:rPr lang="en-US" altLang="zh-CN" dirty="0">
                <a:solidFill>
                  <a:srgbClr val="000000"/>
                </a:solidFill>
                <a:latin typeface="FrutigerLTStd-Light"/>
              </a:rPr>
              <a:t>functionally equivalent to a </a:t>
            </a:r>
            <a:r>
              <a:rPr lang="en-US" altLang="zh-CN" dirty="0" err="1" smtClean="0">
                <a:solidFill>
                  <a:srgbClr val="000000"/>
                </a:solidFill>
                <a:latin typeface="FrutigerLTStd-Light"/>
              </a:rPr>
              <a:t>doublestrand</a:t>
            </a:r>
            <a:r>
              <a:rPr lang="en-US" altLang="zh-CN" dirty="0" smtClean="0">
                <a:solidFill>
                  <a:srgbClr val="000000"/>
                </a:solidFill>
                <a:latin typeface="FrutigerLTStd-Light"/>
              </a:rPr>
              <a:t> break </a:t>
            </a:r>
            <a:r>
              <a:rPr lang="en-US" altLang="zh-CN" dirty="0">
                <a:solidFill>
                  <a:srgbClr val="000000"/>
                </a:solidFill>
                <a:latin typeface="FrutigerLTStd-Light"/>
              </a:rPr>
              <a:t>occurring in an </a:t>
            </a:r>
            <a:r>
              <a:rPr lang="en-US" altLang="zh-CN" dirty="0" smtClean="0">
                <a:solidFill>
                  <a:srgbClr val="000000"/>
                </a:solidFill>
                <a:latin typeface="FrutigerLTStd-Light"/>
              </a:rPr>
              <a:t>already formed double </a:t>
            </a:r>
            <a:r>
              <a:rPr lang="en-US" altLang="zh-CN" dirty="0">
                <a:solidFill>
                  <a:srgbClr val="000000"/>
                </a:solidFill>
                <a:latin typeface="FrutigerLTStd-Light"/>
              </a:rPr>
              <a:t>helix, in that the </a:t>
            </a:r>
            <a:r>
              <a:rPr lang="en-US" altLang="zh-CN" dirty="0" smtClean="0">
                <a:solidFill>
                  <a:srgbClr val="000000"/>
                </a:solidFill>
                <a:latin typeface="FrutigerLTStd-Light"/>
              </a:rPr>
              <a:t>break leaves </a:t>
            </a:r>
            <a:r>
              <a:rPr lang="en-US" altLang="zh-CN" dirty="0">
                <a:solidFill>
                  <a:srgbClr val="000000"/>
                </a:solidFill>
                <a:latin typeface="FrutigerLTStd-Light"/>
              </a:rPr>
              <a:t>two helices unconnected by </a:t>
            </a:r>
            <a:r>
              <a:rPr lang="en-US" altLang="zh-CN" dirty="0" smtClean="0">
                <a:solidFill>
                  <a:srgbClr val="000000"/>
                </a:solidFill>
                <a:latin typeface="FrutigerLTStd-Light"/>
              </a:rPr>
              <a:t>either strand</a:t>
            </a:r>
            <a:r>
              <a:rPr lang="en-US" altLang="zh-CN" dirty="0">
                <a:solidFill>
                  <a:srgbClr val="000000"/>
                </a:solidFill>
                <a:latin typeface="FrutigerLTStd-Light"/>
              </a:rPr>
              <a:t>.</a:t>
            </a:r>
            <a:endParaRPr lang="zh-CN" altLang="en-US" dirty="0"/>
          </a:p>
        </p:txBody>
      </p:sp>
      <p:sp>
        <p:nvSpPr>
          <p:cNvPr id="3" name="Rectangle 2"/>
          <p:cNvSpPr/>
          <p:nvPr/>
        </p:nvSpPr>
        <p:spPr>
          <a:xfrm>
            <a:off x="673768" y="634206"/>
            <a:ext cx="10655165" cy="523220"/>
          </a:xfrm>
          <a:prstGeom prst="rect">
            <a:avLst/>
          </a:prstGeom>
        </p:spPr>
        <p:txBody>
          <a:bodyPr wrap="square">
            <a:spAutoFit/>
          </a:bodyPr>
          <a:lstStyle/>
          <a:p>
            <a:r>
              <a:rPr lang="en-US" altLang="zh-CN" sz="2800" b="1" dirty="0">
                <a:solidFill>
                  <a:srgbClr val="1271FF"/>
                </a:solidFill>
                <a:latin typeface="FrutigerLTStd-Bold"/>
              </a:rPr>
              <a:t>Figure 12.8 </a:t>
            </a:r>
            <a:r>
              <a:rPr lang="en-US" altLang="zh-CN" sz="2800" b="1" dirty="0">
                <a:solidFill>
                  <a:srgbClr val="000000"/>
                </a:solidFill>
                <a:latin typeface="FrutigerLTStd-Bold"/>
              </a:rPr>
              <a:t>Double-strand DNA breaks at replication forks </a:t>
            </a:r>
            <a:endParaRPr lang="zh-CN" altLang="en-US" sz="2800" dirty="0"/>
          </a:p>
        </p:txBody>
      </p:sp>
    </p:spTree>
    <p:extLst>
      <p:ext uri="{BB962C8B-B14F-4D97-AF65-F5344CB8AC3E}">
        <p14:creationId xmlns:p14="http://schemas.microsoft.com/office/powerpoint/2010/main" val="3901105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7395" y="2060371"/>
            <a:ext cx="9751044" cy="1569660"/>
          </a:xfrm>
          <a:prstGeom prst="rect">
            <a:avLst/>
          </a:prstGeom>
        </p:spPr>
        <p:txBody>
          <a:bodyPr wrap="square">
            <a:spAutoFit/>
          </a:bodyPr>
          <a:lstStyle/>
          <a:p>
            <a:pPr>
              <a:lnSpc>
                <a:spcPct val="150000"/>
              </a:lnSpc>
            </a:pPr>
            <a:r>
              <a:rPr lang="en-US" altLang="zh-CN" sz="3200" b="1" dirty="0">
                <a:solidFill>
                  <a:srgbClr val="1271FF"/>
                </a:solidFill>
                <a:latin typeface="ACaslonPro-Regular"/>
              </a:rPr>
              <a:t>12.5 </a:t>
            </a:r>
            <a:r>
              <a:rPr lang="en-US" altLang="zh-CN" sz="3200" b="1" dirty="0">
                <a:latin typeface="ACaslonPro-Regular"/>
              </a:rPr>
              <a:t>Cell genomes are under constant attack </a:t>
            </a:r>
            <a:r>
              <a:rPr lang="en-US" altLang="zh-CN" sz="3200" b="1" dirty="0" smtClean="0">
                <a:latin typeface="ACaslonPro-Regular"/>
              </a:rPr>
              <a:t>from endogenous </a:t>
            </a:r>
            <a:r>
              <a:rPr lang="en-US" altLang="zh-CN" sz="3200" b="1" dirty="0">
                <a:latin typeface="ACaslonPro-Regular"/>
              </a:rPr>
              <a:t>biochemical processes</a:t>
            </a:r>
            <a:endParaRPr lang="zh-CN" altLang="en-US" sz="3200" b="1" dirty="0"/>
          </a:p>
        </p:txBody>
      </p:sp>
    </p:spTree>
    <p:extLst>
      <p:ext uri="{BB962C8B-B14F-4D97-AF65-F5344CB8AC3E}">
        <p14:creationId xmlns:p14="http://schemas.microsoft.com/office/powerpoint/2010/main" val="189724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12_0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839" y="1551015"/>
            <a:ext cx="8520113" cy="329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84292" y="5441341"/>
            <a:ext cx="9989675" cy="646331"/>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Spontaneous </a:t>
            </a:r>
            <a:r>
              <a:rPr lang="en-US" altLang="zh-CN" dirty="0" err="1" smtClean="0">
                <a:solidFill>
                  <a:srgbClr val="000000"/>
                </a:solidFill>
                <a:latin typeface="FrutigerLTStd-Light"/>
              </a:rPr>
              <a:t>depurination</a:t>
            </a:r>
            <a:r>
              <a:rPr lang="en-US" altLang="zh-CN" dirty="0" smtClean="0">
                <a:solidFill>
                  <a:srgbClr val="000000"/>
                </a:solidFill>
                <a:latin typeface="FrutigerLTStd-Light"/>
              </a:rPr>
              <a:t> frequently </a:t>
            </a:r>
            <a:r>
              <a:rPr lang="en-US" altLang="zh-CN" dirty="0">
                <a:solidFill>
                  <a:srgbClr val="000000"/>
                </a:solidFill>
                <a:latin typeface="FrutigerLTStd-Light"/>
              </a:rPr>
              <a:t>affects </a:t>
            </a:r>
            <a:r>
              <a:rPr lang="en-US" altLang="zh-CN" dirty="0" smtClean="0">
                <a:solidFill>
                  <a:srgbClr val="000000"/>
                </a:solidFill>
                <a:latin typeface="FrutigerLTStd-Light"/>
              </a:rPr>
              <a:t>guanine within </a:t>
            </a:r>
            <a:r>
              <a:rPr lang="en-US" altLang="zh-CN" dirty="0">
                <a:solidFill>
                  <a:srgbClr val="000000"/>
                </a:solidFill>
                <a:latin typeface="FrutigerLTStd-Light"/>
              </a:rPr>
              <a:t>DNA, leaving </a:t>
            </a:r>
            <a:r>
              <a:rPr lang="en-US" altLang="zh-CN" dirty="0" smtClean="0">
                <a:solidFill>
                  <a:srgbClr val="000000"/>
                </a:solidFill>
                <a:latin typeface="FrutigerLTStd-Light"/>
              </a:rPr>
              <a:t>behind a </a:t>
            </a:r>
            <a:r>
              <a:rPr lang="en-US" altLang="zh-CN" dirty="0" err="1">
                <a:solidFill>
                  <a:srgbClr val="000000"/>
                </a:solidFill>
                <a:latin typeface="FrutigerLTStd-Light"/>
              </a:rPr>
              <a:t>deoxyribose</a:t>
            </a:r>
            <a:r>
              <a:rPr lang="en-US" altLang="zh-CN" dirty="0">
                <a:solidFill>
                  <a:srgbClr val="000000"/>
                </a:solidFill>
                <a:latin typeface="FrutigerLTStd-Light"/>
              </a:rPr>
              <a:t>.</a:t>
            </a:r>
            <a:endParaRPr lang="zh-CN" altLang="en-US" dirty="0"/>
          </a:p>
        </p:txBody>
      </p:sp>
      <p:sp>
        <p:nvSpPr>
          <p:cNvPr id="3" name="Rectangle 2"/>
          <p:cNvSpPr/>
          <p:nvPr/>
        </p:nvSpPr>
        <p:spPr>
          <a:xfrm>
            <a:off x="3062115" y="534415"/>
            <a:ext cx="5147563" cy="584775"/>
          </a:xfrm>
          <a:prstGeom prst="rect">
            <a:avLst/>
          </a:prstGeom>
        </p:spPr>
        <p:txBody>
          <a:bodyPr wrap="none">
            <a:spAutoFit/>
          </a:bodyPr>
          <a:lstStyle/>
          <a:p>
            <a:r>
              <a:rPr lang="en-US" altLang="zh-CN" sz="3200" b="1" dirty="0">
                <a:solidFill>
                  <a:srgbClr val="1271FF"/>
                </a:solidFill>
                <a:latin typeface="FrutigerLTStd-Bold"/>
              </a:rPr>
              <a:t>Figure 12.9 </a:t>
            </a:r>
            <a:r>
              <a:rPr lang="en-US" altLang="zh-CN" sz="3200" b="1" dirty="0" err="1">
                <a:solidFill>
                  <a:srgbClr val="000000"/>
                </a:solidFill>
                <a:latin typeface="FrutigerLTStd-Bold"/>
              </a:rPr>
              <a:t>Depurination</a:t>
            </a:r>
            <a:endParaRPr lang="en-US" altLang="zh-CN" sz="3200" b="1" dirty="0">
              <a:solidFill>
                <a:srgbClr val="000000"/>
              </a:solidFill>
              <a:latin typeface="FrutigerLTStd-Bold"/>
            </a:endParaRPr>
          </a:p>
        </p:txBody>
      </p:sp>
    </p:spTree>
    <p:extLst>
      <p:ext uri="{BB962C8B-B14F-4D97-AF65-F5344CB8AC3E}">
        <p14:creationId xmlns:p14="http://schemas.microsoft.com/office/powerpoint/2010/main" val="2095341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12_0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62" y="854757"/>
            <a:ext cx="6044955" cy="590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69929" y="657226"/>
            <a:ext cx="3493264" cy="584775"/>
          </a:xfrm>
          <a:prstGeom prst="rect">
            <a:avLst/>
          </a:prstGeom>
        </p:spPr>
        <p:txBody>
          <a:bodyPr wrap="none">
            <a:spAutoFit/>
          </a:bodyPr>
          <a:lstStyle/>
          <a:p>
            <a:r>
              <a:rPr lang="en-US" altLang="zh-CN" sz="3200" b="1" dirty="0" smtClean="0">
                <a:solidFill>
                  <a:srgbClr val="000000"/>
                </a:solidFill>
                <a:latin typeface="FrutigerLTStd-Bold"/>
              </a:rPr>
              <a:t>Base </a:t>
            </a:r>
            <a:r>
              <a:rPr lang="en-US" altLang="zh-CN" sz="3200" b="1" dirty="0">
                <a:solidFill>
                  <a:srgbClr val="000000"/>
                </a:solidFill>
                <a:latin typeface="FrutigerLTStd-Bold"/>
              </a:rPr>
              <a:t>deamination</a:t>
            </a:r>
            <a:endParaRPr lang="zh-CN" altLang="en-US" sz="3200" dirty="0"/>
          </a:p>
        </p:txBody>
      </p:sp>
      <p:sp>
        <p:nvSpPr>
          <p:cNvPr id="3" name="Rectangle 2"/>
          <p:cNvSpPr/>
          <p:nvPr/>
        </p:nvSpPr>
        <p:spPr>
          <a:xfrm>
            <a:off x="7254512" y="1648480"/>
            <a:ext cx="4640048" cy="4524315"/>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The deamination </a:t>
            </a:r>
            <a:r>
              <a:rPr lang="en-US" altLang="zh-CN" dirty="0">
                <a:latin typeface="FrutigerLTStd-Light"/>
              </a:rPr>
              <a:t>reactions</a:t>
            </a:r>
          </a:p>
          <a:p>
            <a:r>
              <a:rPr lang="en-US" altLang="zh-CN" dirty="0">
                <a:latin typeface="FrutigerLTStd-Light"/>
              </a:rPr>
              <a:t>affecting purine </a:t>
            </a:r>
            <a:r>
              <a:rPr lang="en-US" altLang="zh-CN" dirty="0" smtClean="0">
                <a:latin typeface="FrutigerLTStd-Light"/>
              </a:rPr>
              <a:t>and pyrimidine </a:t>
            </a:r>
            <a:r>
              <a:rPr lang="en-US" altLang="zh-CN" dirty="0">
                <a:latin typeface="FrutigerLTStd-Light"/>
              </a:rPr>
              <a:t>bases, which </a:t>
            </a:r>
            <a:r>
              <a:rPr lang="en-US" altLang="zh-CN" dirty="0" smtClean="0">
                <a:latin typeface="FrutigerLTStd-Light"/>
              </a:rPr>
              <a:t>occur spontaneously </a:t>
            </a:r>
            <a:r>
              <a:rPr lang="en-US" altLang="zh-CN" dirty="0">
                <a:latin typeface="FrutigerLTStd-Light"/>
              </a:rPr>
              <a:t>at </a:t>
            </a:r>
            <a:r>
              <a:rPr lang="en-US" altLang="zh-CN" dirty="0" smtClean="0">
                <a:latin typeface="FrutigerLTStd-Light"/>
              </a:rPr>
              <a:t>various rates </a:t>
            </a:r>
            <a:r>
              <a:rPr lang="en-US" altLang="zh-CN" dirty="0">
                <a:latin typeface="FrutigerLTStd-Light"/>
              </a:rPr>
              <a:t>at neutral pH, </a:t>
            </a:r>
            <a:r>
              <a:rPr lang="en-US" altLang="zh-CN" dirty="0" smtClean="0">
                <a:latin typeface="FrutigerLTStd-Light"/>
              </a:rPr>
              <a:t>lead to </a:t>
            </a:r>
            <a:r>
              <a:rPr lang="en-US" altLang="zh-CN" dirty="0">
                <a:latin typeface="FrutigerLTStd-Light"/>
              </a:rPr>
              <a:t>changes in </a:t>
            </a:r>
            <a:r>
              <a:rPr lang="en-US" altLang="zh-CN" dirty="0" smtClean="0">
                <a:latin typeface="FrutigerLTStd-Light"/>
              </a:rPr>
              <a:t>nucleotide sequences </a:t>
            </a:r>
            <a:r>
              <a:rPr lang="en-US" altLang="zh-CN" dirty="0">
                <a:latin typeface="FrutigerLTStd-Light"/>
              </a:rPr>
              <a:t>unless they </a:t>
            </a:r>
            <a:r>
              <a:rPr lang="en-US" altLang="zh-CN" dirty="0" smtClean="0">
                <a:latin typeface="FrutigerLTStd-Light"/>
              </a:rPr>
              <a:t>are repaired</a:t>
            </a:r>
            <a:r>
              <a:rPr lang="en-US" altLang="zh-CN" dirty="0">
                <a:latin typeface="FrutigerLTStd-Light"/>
              </a:rPr>
              <a:t>. The </a:t>
            </a:r>
            <a:r>
              <a:rPr lang="en-US" altLang="zh-CN" dirty="0" smtClean="0">
                <a:latin typeface="FrutigerLTStd-Light"/>
              </a:rPr>
              <a:t>deamination of </a:t>
            </a:r>
            <a:r>
              <a:rPr lang="en-US" altLang="zh-CN" dirty="0">
                <a:latin typeface="FrutigerLTStd-Light"/>
              </a:rPr>
              <a:t>5-methylcytosine </a:t>
            </a:r>
            <a:r>
              <a:rPr lang="en-US" altLang="zh-CN" dirty="0" smtClean="0">
                <a:latin typeface="FrutigerLTStd-Light"/>
              </a:rPr>
              <a:t>yields thymine </a:t>
            </a:r>
            <a:r>
              <a:rPr lang="en-US" altLang="zh-CN" dirty="0">
                <a:latin typeface="FrutigerLTStd-Light"/>
              </a:rPr>
              <a:t>(</a:t>
            </a:r>
            <a:r>
              <a:rPr lang="en-US" altLang="zh-CN" i="1" dirty="0">
                <a:latin typeface="FrutigerLTStd-LightItalic"/>
              </a:rPr>
              <a:t>bottom</a:t>
            </a:r>
            <a:r>
              <a:rPr lang="en-US" altLang="zh-CN" dirty="0">
                <a:latin typeface="FrutigerLTStd-Light"/>
              </a:rPr>
              <a:t>); </a:t>
            </a:r>
            <a:r>
              <a:rPr lang="en-US" altLang="zh-CN" dirty="0" smtClean="0">
                <a:latin typeface="FrutigerLTStd-Light"/>
              </a:rPr>
              <a:t>because this </a:t>
            </a:r>
            <a:r>
              <a:rPr lang="en-US" altLang="zh-CN" dirty="0">
                <a:latin typeface="FrutigerLTStd-Light"/>
              </a:rPr>
              <a:t>base is naturally </a:t>
            </a:r>
            <a:r>
              <a:rPr lang="en-US" altLang="zh-CN" dirty="0" smtClean="0">
                <a:latin typeface="FrutigerLTStd-Light"/>
              </a:rPr>
              <a:t>present in </a:t>
            </a:r>
            <a:r>
              <a:rPr lang="en-US" altLang="zh-CN" dirty="0">
                <a:latin typeface="FrutigerLTStd-Light"/>
              </a:rPr>
              <a:t>DNA, it is not </a:t>
            </a:r>
            <a:r>
              <a:rPr lang="en-US" altLang="zh-CN" dirty="0" smtClean="0">
                <a:latin typeface="FrutigerLTStd-Light"/>
              </a:rPr>
              <a:t>always recognized </a:t>
            </a:r>
            <a:r>
              <a:rPr lang="en-US" altLang="zh-CN" dirty="0">
                <a:latin typeface="FrutigerLTStd-Light"/>
              </a:rPr>
              <a:t>as being </a:t>
            </a:r>
            <a:r>
              <a:rPr lang="en-US" altLang="zh-CN" dirty="0" smtClean="0">
                <a:latin typeface="FrutigerLTStd-Light"/>
              </a:rPr>
              <a:t>aberrant by </a:t>
            </a:r>
            <a:r>
              <a:rPr lang="en-US" altLang="zh-CN" dirty="0">
                <a:latin typeface="FrutigerLTStd-Light"/>
              </a:rPr>
              <a:t>the repair </a:t>
            </a:r>
            <a:r>
              <a:rPr lang="en-US" altLang="zh-CN" dirty="0" smtClean="0">
                <a:latin typeface="FrutigerLTStd-Light"/>
              </a:rPr>
              <a:t>machinery, explaining </a:t>
            </a:r>
            <a:r>
              <a:rPr lang="en-US" altLang="zh-CN" dirty="0">
                <a:latin typeface="FrutigerLTStd-Light"/>
              </a:rPr>
              <a:t>the </a:t>
            </a:r>
            <a:r>
              <a:rPr lang="en-US" altLang="zh-CN" dirty="0" smtClean="0">
                <a:latin typeface="FrutigerLTStd-Light"/>
              </a:rPr>
              <a:t>frequent mutations </a:t>
            </a:r>
            <a:r>
              <a:rPr lang="en-US" altLang="zh-CN" dirty="0">
                <a:latin typeface="FrutigerLTStd-Light"/>
              </a:rPr>
              <a:t>at sites </a:t>
            </a:r>
            <a:r>
              <a:rPr lang="en-US" altLang="zh-CN" dirty="0" smtClean="0">
                <a:latin typeface="FrutigerLTStd-Light"/>
              </a:rPr>
              <a:t>bearing this </a:t>
            </a:r>
            <a:r>
              <a:rPr lang="en-US" altLang="zh-CN" dirty="0">
                <a:latin typeface="FrutigerLTStd-Light"/>
              </a:rPr>
              <a:t>methylated base. (In </a:t>
            </a:r>
            <a:r>
              <a:rPr lang="en-US" altLang="zh-CN" dirty="0" smtClean="0">
                <a:latin typeface="FrutigerLTStd-Light"/>
              </a:rPr>
              <a:t>each case</a:t>
            </a:r>
            <a:r>
              <a:rPr lang="en-US" altLang="zh-CN" dirty="0">
                <a:latin typeface="FrutigerLTStd-Light"/>
              </a:rPr>
              <a:t>, the nitrogen atom in </a:t>
            </a:r>
            <a:r>
              <a:rPr lang="en-US" altLang="zh-CN" dirty="0" smtClean="0">
                <a:latin typeface="FrutigerLTStd-Light"/>
              </a:rPr>
              <a:t>red participates </a:t>
            </a:r>
            <a:r>
              <a:rPr lang="en-US" altLang="zh-CN" dirty="0">
                <a:latin typeface="FrutigerLTStd-Light"/>
              </a:rPr>
              <a:t>in the </a:t>
            </a:r>
            <a:r>
              <a:rPr lang="en-US" altLang="zh-CN" dirty="0" smtClean="0">
                <a:latin typeface="FrutigerLTStd-Light"/>
              </a:rPr>
              <a:t>formation of </a:t>
            </a:r>
            <a:r>
              <a:rPr lang="en-US" altLang="zh-CN" dirty="0">
                <a:latin typeface="FrutigerLTStd-Light"/>
              </a:rPr>
              <a:t>a </a:t>
            </a:r>
            <a:r>
              <a:rPr lang="en-US" altLang="zh-CN" dirty="0" err="1">
                <a:latin typeface="FrutigerLTStd-Light"/>
              </a:rPr>
              <a:t>glycosidic</a:t>
            </a:r>
            <a:r>
              <a:rPr lang="en-US" altLang="zh-CN" dirty="0">
                <a:latin typeface="FrutigerLTStd-Light"/>
              </a:rPr>
              <a:t> bond with </a:t>
            </a:r>
            <a:r>
              <a:rPr lang="en-US" altLang="zh-CN" dirty="0" smtClean="0">
                <a:latin typeface="FrutigerLTStd-Light"/>
              </a:rPr>
              <a:t>the 1-carbon </a:t>
            </a:r>
            <a:r>
              <a:rPr lang="en-US" altLang="zh-CN" dirty="0">
                <a:latin typeface="FrutigerLTStd-Light"/>
              </a:rPr>
              <a:t>of </a:t>
            </a:r>
            <a:r>
              <a:rPr lang="en-US" altLang="zh-CN" dirty="0" err="1">
                <a:latin typeface="FrutigerLTStd-Light"/>
              </a:rPr>
              <a:t>deoxyribose</a:t>
            </a:r>
            <a:r>
              <a:rPr lang="en-US" altLang="zh-CN" dirty="0">
                <a:latin typeface="FrutigerLTStd-Light"/>
              </a:rPr>
              <a:t>.)</a:t>
            </a:r>
            <a:endParaRPr lang="zh-CN" altLang="en-US" dirty="0"/>
          </a:p>
        </p:txBody>
      </p:sp>
      <p:sp>
        <p:nvSpPr>
          <p:cNvPr id="4" name="Rectangle 3"/>
          <p:cNvSpPr/>
          <p:nvPr/>
        </p:nvSpPr>
        <p:spPr>
          <a:xfrm>
            <a:off x="513367" y="2878574"/>
            <a:ext cx="877163" cy="369332"/>
          </a:xfrm>
          <a:prstGeom prst="rect">
            <a:avLst/>
          </a:prstGeom>
        </p:spPr>
        <p:txBody>
          <a:bodyPr wrap="none">
            <a:spAutoFit/>
          </a:bodyPr>
          <a:lstStyle/>
          <a:p>
            <a:r>
              <a:rPr lang="zh-CN" altLang="en-US" dirty="0">
                <a:solidFill>
                  <a:srgbClr val="333333"/>
                </a:solidFill>
                <a:latin typeface="arial" panose="020B0604020202020204" pitchFamily="34" charset="0"/>
              </a:rPr>
              <a:t>腺嘌呤</a:t>
            </a:r>
            <a:endParaRPr lang="zh-CN" altLang="en-US" dirty="0"/>
          </a:p>
        </p:txBody>
      </p:sp>
      <p:sp>
        <p:nvSpPr>
          <p:cNvPr id="5" name="Rectangle 4"/>
          <p:cNvSpPr/>
          <p:nvPr/>
        </p:nvSpPr>
        <p:spPr>
          <a:xfrm>
            <a:off x="397950" y="1279148"/>
            <a:ext cx="877163" cy="369332"/>
          </a:xfrm>
          <a:prstGeom prst="rect">
            <a:avLst/>
          </a:prstGeom>
        </p:spPr>
        <p:txBody>
          <a:bodyPr wrap="none">
            <a:spAutoFit/>
          </a:bodyPr>
          <a:lstStyle/>
          <a:p>
            <a:r>
              <a:rPr lang="zh-CN" altLang="en-US" dirty="0" smtClean="0">
                <a:solidFill>
                  <a:srgbClr val="333333"/>
                </a:solidFill>
                <a:latin typeface="arial" panose="020B0604020202020204" pitchFamily="34" charset="0"/>
              </a:rPr>
              <a:t>胞嘧</a:t>
            </a:r>
            <a:r>
              <a:rPr lang="zh-CN" altLang="en-US" dirty="0">
                <a:solidFill>
                  <a:srgbClr val="333333"/>
                </a:solidFill>
                <a:latin typeface="arial" panose="020B0604020202020204" pitchFamily="34" charset="0"/>
              </a:rPr>
              <a:t>啶</a:t>
            </a:r>
            <a:endParaRPr lang="zh-CN" altLang="en-US" dirty="0"/>
          </a:p>
        </p:txBody>
      </p:sp>
      <p:sp>
        <p:nvSpPr>
          <p:cNvPr id="6" name="Rectangle 5"/>
          <p:cNvSpPr/>
          <p:nvPr/>
        </p:nvSpPr>
        <p:spPr>
          <a:xfrm>
            <a:off x="224931" y="4405622"/>
            <a:ext cx="877163" cy="369332"/>
          </a:xfrm>
          <a:prstGeom prst="rect">
            <a:avLst/>
          </a:prstGeom>
        </p:spPr>
        <p:txBody>
          <a:bodyPr wrap="none">
            <a:spAutoFit/>
          </a:bodyPr>
          <a:lstStyle/>
          <a:p>
            <a:r>
              <a:rPr lang="zh-CN" altLang="en-US" dirty="0">
                <a:solidFill>
                  <a:srgbClr val="333333"/>
                </a:solidFill>
                <a:latin typeface="arial" panose="020B0604020202020204" pitchFamily="34" charset="0"/>
              </a:rPr>
              <a:t>鸟嘌呤</a:t>
            </a:r>
            <a:endParaRPr lang="zh-CN" altLang="en-US" dirty="0"/>
          </a:p>
        </p:txBody>
      </p:sp>
      <p:sp>
        <p:nvSpPr>
          <p:cNvPr id="7" name="Rectangle 6"/>
          <p:cNvSpPr/>
          <p:nvPr/>
        </p:nvSpPr>
        <p:spPr>
          <a:xfrm>
            <a:off x="5532858" y="6064235"/>
            <a:ext cx="1107996" cy="369332"/>
          </a:xfrm>
          <a:prstGeom prst="rect">
            <a:avLst/>
          </a:prstGeom>
        </p:spPr>
        <p:txBody>
          <a:bodyPr wrap="none">
            <a:spAutoFit/>
          </a:bodyPr>
          <a:lstStyle/>
          <a:p>
            <a:r>
              <a:rPr lang="zh-CN" altLang="en-US" dirty="0">
                <a:solidFill>
                  <a:srgbClr val="333333"/>
                </a:solidFill>
                <a:latin typeface="arial" panose="020B0604020202020204" pitchFamily="34" charset="0"/>
              </a:rPr>
              <a:t>胸腺嘧啶</a:t>
            </a:r>
            <a:endParaRPr lang="zh-CN" altLang="en-US" dirty="0"/>
          </a:p>
        </p:txBody>
      </p:sp>
      <p:sp>
        <p:nvSpPr>
          <p:cNvPr id="8" name="Rectangle 7"/>
          <p:cNvSpPr/>
          <p:nvPr/>
        </p:nvSpPr>
        <p:spPr>
          <a:xfrm>
            <a:off x="6029254" y="1279148"/>
            <a:ext cx="877163" cy="369332"/>
          </a:xfrm>
          <a:prstGeom prst="rect">
            <a:avLst/>
          </a:prstGeom>
        </p:spPr>
        <p:txBody>
          <a:bodyPr wrap="none">
            <a:spAutoFit/>
          </a:bodyPr>
          <a:lstStyle/>
          <a:p>
            <a:r>
              <a:rPr lang="zh-CN" altLang="en-US" dirty="0">
                <a:solidFill>
                  <a:srgbClr val="333333"/>
                </a:solidFill>
                <a:latin typeface="arial" panose="020B0604020202020204" pitchFamily="34" charset="0"/>
              </a:rPr>
              <a:t>尿嘧啶</a:t>
            </a:r>
            <a:endParaRPr lang="zh-CN" altLang="en-US" dirty="0"/>
          </a:p>
        </p:txBody>
      </p:sp>
    </p:spTree>
    <p:extLst>
      <p:ext uri="{BB962C8B-B14F-4D97-AF65-F5344CB8AC3E}">
        <p14:creationId xmlns:p14="http://schemas.microsoft.com/office/powerpoint/2010/main" val="1066191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12_1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048" y="1019454"/>
            <a:ext cx="7176852" cy="410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2797" y="5157986"/>
            <a:ext cx="10937026" cy="1754326"/>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oxidation </a:t>
            </a:r>
            <a:r>
              <a:rPr lang="en-US" altLang="zh-CN" dirty="0" smtClean="0">
                <a:solidFill>
                  <a:srgbClr val="000000"/>
                </a:solidFill>
                <a:latin typeface="FrutigerLTStd-Light"/>
              </a:rPr>
              <a:t>of DNA </a:t>
            </a:r>
            <a:r>
              <a:rPr lang="en-US" altLang="zh-CN" dirty="0">
                <a:solidFill>
                  <a:srgbClr val="000000"/>
                </a:solidFill>
                <a:latin typeface="FrutigerLTStd-Light"/>
              </a:rPr>
              <a:t>bases, which often results from the actions of reactive </a:t>
            </a:r>
            <a:r>
              <a:rPr lang="en-US" altLang="zh-CN" dirty="0" smtClean="0">
                <a:solidFill>
                  <a:srgbClr val="000000"/>
                </a:solidFill>
                <a:latin typeface="FrutigerLTStd-Light"/>
              </a:rPr>
              <a:t>oxygen species </a:t>
            </a:r>
            <a:r>
              <a:rPr lang="en-US" altLang="zh-CN" dirty="0">
                <a:solidFill>
                  <a:srgbClr val="000000"/>
                </a:solidFill>
                <a:latin typeface="FrutigerLTStd-Light"/>
              </a:rPr>
              <a:t>(ROS), can be mutagenic in the absence of </a:t>
            </a:r>
            <a:r>
              <a:rPr lang="en-US" altLang="zh-CN" dirty="0" smtClean="0">
                <a:solidFill>
                  <a:srgbClr val="000000"/>
                </a:solidFill>
                <a:latin typeface="FrutigerLTStd-Light"/>
              </a:rPr>
              <a:t>subsequent DNA </a:t>
            </a:r>
            <a:r>
              <a:rPr lang="en-US" altLang="zh-CN" dirty="0">
                <a:solidFill>
                  <a:srgbClr val="000000"/>
                </a:solidFill>
                <a:latin typeface="FrutigerLTStd-Light"/>
              </a:rPr>
              <a:t>repair reactions. (A) Two frequent oxidation reactions </a:t>
            </a:r>
            <a:r>
              <a:rPr lang="en-US" altLang="zh-CN" dirty="0" smtClean="0">
                <a:solidFill>
                  <a:srgbClr val="000000"/>
                </a:solidFill>
                <a:latin typeface="FrutigerLTStd-Light"/>
              </a:rPr>
              <a:t>involve </a:t>
            </a:r>
            <a:r>
              <a:rPr lang="en-US" altLang="zh-CN" dirty="0" err="1" smtClean="0">
                <a:solidFill>
                  <a:srgbClr val="000000"/>
                </a:solidFill>
                <a:latin typeface="FrutigerLTStd-Light"/>
              </a:rPr>
              <a:t>deoxyguanosine</a:t>
            </a:r>
            <a:r>
              <a:rPr lang="en-US" altLang="zh-CN" dirty="0" smtClean="0">
                <a:solidFill>
                  <a:srgbClr val="000000"/>
                </a:solidFill>
                <a:latin typeface="FrutigerLTStd-Light"/>
              </a:rPr>
              <a:t> </a:t>
            </a:r>
            <a:r>
              <a:rPr lang="en-US" altLang="zh-CN" dirty="0">
                <a:solidFill>
                  <a:srgbClr val="000000"/>
                </a:solidFill>
                <a:latin typeface="FrutigerLTStd-Light"/>
              </a:rPr>
              <a:t>(</a:t>
            </a:r>
            <a:r>
              <a:rPr lang="en-US" altLang="zh-CN" dirty="0" err="1">
                <a:solidFill>
                  <a:srgbClr val="000000"/>
                </a:solidFill>
                <a:latin typeface="FrutigerLTStd-Light"/>
              </a:rPr>
              <a:t>dG</a:t>
            </a:r>
            <a:r>
              <a:rPr lang="en-US" altLang="zh-CN" dirty="0">
                <a:solidFill>
                  <a:srgbClr val="000000"/>
                </a:solidFill>
                <a:latin typeface="FrutigerLTStd-Light"/>
              </a:rPr>
              <a:t>), which is oxidized to </a:t>
            </a:r>
            <a:r>
              <a:rPr lang="en-US" altLang="zh-CN" dirty="0" smtClean="0">
                <a:solidFill>
                  <a:srgbClr val="000000"/>
                </a:solidFill>
                <a:latin typeface="FrutigerLTStd-Light"/>
              </a:rPr>
              <a:t>8-oxo-deoxyguanosine (8-oxo-dG</a:t>
            </a:r>
            <a:r>
              <a:rPr lang="en-US" altLang="zh-CN" dirty="0">
                <a:solidFill>
                  <a:srgbClr val="000000"/>
                </a:solidFill>
                <a:latin typeface="FrutigerLTStd-Light"/>
              </a:rPr>
              <a:t>); and deoxy-5-methylcytosine (d5mC), the </a:t>
            </a:r>
            <a:r>
              <a:rPr lang="en-US" altLang="zh-CN" dirty="0" smtClean="0">
                <a:solidFill>
                  <a:srgbClr val="000000"/>
                </a:solidFill>
                <a:latin typeface="FrutigerLTStd-Light"/>
              </a:rPr>
              <a:t>nucleotide that </a:t>
            </a:r>
            <a:r>
              <a:rPr lang="en-US" altLang="zh-CN" dirty="0">
                <a:solidFill>
                  <a:srgbClr val="000000"/>
                </a:solidFill>
                <a:latin typeface="FrutigerLTStd-Light"/>
              </a:rPr>
              <a:t>is present in methylated </a:t>
            </a:r>
            <a:r>
              <a:rPr lang="en-US" altLang="zh-CN" dirty="0" err="1">
                <a:solidFill>
                  <a:srgbClr val="000000"/>
                </a:solidFill>
                <a:latin typeface="FrutigerLTStd-Light"/>
              </a:rPr>
              <a:t>CpG</a:t>
            </a:r>
            <a:r>
              <a:rPr lang="en-US" altLang="zh-CN" dirty="0">
                <a:solidFill>
                  <a:srgbClr val="000000"/>
                </a:solidFill>
                <a:latin typeface="FrutigerLTStd-Light"/>
              </a:rPr>
              <a:t> sequences. Upon </a:t>
            </a:r>
            <a:r>
              <a:rPr lang="en-US" altLang="zh-CN" dirty="0" smtClean="0">
                <a:solidFill>
                  <a:srgbClr val="000000"/>
                </a:solidFill>
                <a:latin typeface="FrutigerLTStd-Light"/>
              </a:rPr>
              <a:t>oxidation, the </a:t>
            </a:r>
            <a:r>
              <a:rPr lang="en-US" altLang="zh-CN" dirty="0">
                <a:solidFill>
                  <a:srgbClr val="000000"/>
                </a:solidFill>
                <a:latin typeface="FrutigerLTStd-Light"/>
              </a:rPr>
              <a:t>latter initially forms an unstable base that rapidly </a:t>
            </a:r>
            <a:r>
              <a:rPr lang="en-US" altLang="zh-CN" dirty="0" err="1" smtClean="0">
                <a:solidFill>
                  <a:srgbClr val="000000"/>
                </a:solidFill>
                <a:latin typeface="FrutigerLTStd-Light"/>
              </a:rPr>
              <a:t>deaminates</a:t>
            </a:r>
            <a:r>
              <a:rPr lang="en-US" altLang="zh-CN" dirty="0" smtClean="0">
                <a:solidFill>
                  <a:srgbClr val="000000"/>
                </a:solidFill>
                <a:latin typeface="FrutigerLTStd-Light"/>
              </a:rPr>
              <a:t>, yielding </a:t>
            </a:r>
            <a:r>
              <a:rPr lang="en-US" altLang="zh-CN" dirty="0" err="1">
                <a:solidFill>
                  <a:srgbClr val="000000"/>
                </a:solidFill>
                <a:latin typeface="FrutigerLTStd-Light"/>
              </a:rPr>
              <a:t>deoxythymidine</a:t>
            </a:r>
            <a:r>
              <a:rPr lang="en-US" altLang="zh-CN" dirty="0">
                <a:solidFill>
                  <a:srgbClr val="000000"/>
                </a:solidFill>
                <a:latin typeface="FrutigerLTStd-Light"/>
              </a:rPr>
              <a:t> glycol (</a:t>
            </a:r>
            <a:r>
              <a:rPr lang="en-US" altLang="zh-CN" dirty="0" err="1">
                <a:solidFill>
                  <a:srgbClr val="000000"/>
                </a:solidFill>
                <a:latin typeface="FrutigerLTStd-Light"/>
              </a:rPr>
              <a:t>dTg</a:t>
            </a:r>
            <a:r>
              <a:rPr lang="en-US" altLang="zh-CN" dirty="0">
                <a:solidFill>
                  <a:srgbClr val="000000"/>
                </a:solidFill>
                <a:latin typeface="FrutigerLTStd-Light"/>
              </a:rPr>
              <a:t>).</a:t>
            </a:r>
            <a:endParaRPr lang="zh-CN" altLang="en-US" dirty="0"/>
          </a:p>
        </p:txBody>
      </p:sp>
      <p:sp>
        <p:nvSpPr>
          <p:cNvPr id="3" name="Rectangle 2"/>
          <p:cNvSpPr/>
          <p:nvPr/>
        </p:nvSpPr>
        <p:spPr>
          <a:xfrm>
            <a:off x="1630890" y="434679"/>
            <a:ext cx="9076524" cy="584775"/>
          </a:xfrm>
          <a:prstGeom prst="rect">
            <a:avLst/>
          </a:prstGeom>
        </p:spPr>
        <p:txBody>
          <a:bodyPr wrap="none">
            <a:spAutoFit/>
          </a:bodyPr>
          <a:lstStyle/>
          <a:p>
            <a:r>
              <a:rPr lang="en-US" altLang="zh-CN" sz="3200" b="1" dirty="0">
                <a:solidFill>
                  <a:srgbClr val="1271FF"/>
                </a:solidFill>
                <a:latin typeface="FrutigerLTStd-Bold"/>
              </a:rPr>
              <a:t>Figure 12.10 </a:t>
            </a:r>
            <a:r>
              <a:rPr lang="en-US" altLang="zh-CN" sz="3200" b="1" dirty="0">
                <a:solidFill>
                  <a:srgbClr val="000000"/>
                </a:solidFill>
                <a:latin typeface="FrutigerLTStd-Bold"/>
              </a:rPr>
              <a:t>Oxidation of bases in the DNA </a:t>
            </a:r>
            <a:endParaRPr lang="zh-CN" altLang="en-US" sz="3200" dirty="0"/>
          </a:p>
        </p:txBody>
      </p:sp>
    </p:spTree>
    <p:extLst>
      <p:ext uri="{BB962C8B-B14F-4D97-AF65-F5344CB8AC3E}">
        <p14:creationId xmlns:p14="http://schemas.microsoft.com/office/powerpoint/2010/main" val="624959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12_1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93" y="1114802"/>
            <a:ext cx="4974797" cy="4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52620" y="1481849"/>
            <a:ext cx="5431660" cy="3693319"/>
          </a:xfrm>
          <a:prstGeom prst="rect">
            <a:avLst/>
          </a:prstGeom>
        </p:spPr>
        <p:txBody>
          <a:bodyPr wrap="square">
            <a:spAutoFit/>
          </a:bodyPr>
          <a:lstStyle/>
          <a:p>
            <a:r>
              <a:rPr lang="en-US" altLang="zh-CN" dirty="0">
                <a:latin typeface="FrutigerLTStd-Light"/>
              </a:rPr>
              <a:t>(B) The 8-oxo-dG, which </a:t>
            </a:r>
            <a:r>
              <a:rPr lang="en-US" altLang="zh-CN" dirty="0" smtClean="0">
                <a:latin typeface="FrutigerLTStd-Light"/>
              </a:rPr>
              <a:t>is formed </a:t>
            </a:r>
            <a:r>
              <a:rPr lang="en-US" altLang="zh-CN" dirty="0">
                <a:latin typeface="FrutigerLTStd-Light"/>
              </a:rPr>
              <a:t>by the oxidation of </a:t>
            </a:r>
            <a:r>
              <a:rPr lang="en-US" altLang="zh-CN" dirty="0" err="1">
                <a:latin typeface="FrutigerLTStd-Light"/>
              </a:rPr>
              <a:t>dG</a:t>
            </a:r>
            <a:r>
              <a:rPr lang="en-US" altLang="zh-CN" dirty="0">
                <a:latin typeface="FrutigerLTStd-Light"/>
              </a:rPr>
              <a:t>, can </a:t>
            </a:r>
            <a:r>
              <a:rPr lang="en-US" altLang="zh-CN" dirty="0" err="1">
                <a:latin typeface="FrutigerLTStd-Light"/>
              </a:rPr>
              <a:t>mispair</a:t>
            </a:r>
            <a:r>
              <a:rPr lang="en-US" altLang="zh-CN" dirty="0">
                <a:latin typeface="FrutigerLTStd-Light"/>
              </a:rPr>
              <a:t> with </a:t>
            </a:r>
            <a:r>
              <a:rPr lang="en-US" altLang="zh-CN" dirty="0" err="1" smtClean="0">
                <a:latin typeface="FrutigerLTStd-Light"/>
              </a:rPr>
              <a:t>deoxyadenosine</a:t>
            </a:r>
            <a:r>
              <a:rPr lang="en-US" altLang="zh-CN" dirty="0" smtClean="0">
                <a:latin typeface="FrutigerLTStd-Light"/>
              </a:rPr>
              <a:t> (</a:t>
            </a:r>
            <a:r>
              <a:rPr lang="en-US" altLang="zh-CN" dirty="0" err="1" smtClean="0">
                <a:latin typeface="FrutigerLTStd-Light"/>
              </a:rPr>
              <a:t>dA</a:t>
            </a:r>
            <a:r>
              <a:rPr lang="en-US" altLang="zh-CN" dirty="0">
                <a:latin typeface="FrutigerLTStd-Light"/>
              </a:rPr>
              <a:t>) rather than forming a normal base pair with </a:t>
            </a:r>
            <a:r>
              <a:rPr lang="en-US" altLang="zh-CN" dirty="0" err="1" smtClean="0">
                <a:latin typeface="FrutigerLTStd-Light"/>
              </a:rPr>
              <a:t>deoxycytosine</a:t>
            </a:r>
            <a:r>
              <a:rPr lang="en-US" altLang="zh-CN" dirty="0" smtClean="0">
                <a:latin typeface="FrutigerLTStd-Light"/>
              </a:rPr>
              <a:t> (</a:t>
            </a:r>
            <a:r>
              <a:rPr lang="en-US" altLang="zh-CN" dirty="0" err="1" smtClean="0">
                <a:latin typeface="FrutigerLTStd-Light"/>
              </a:rPr>
              <a:t>dC</a:t>
            </a:r>
            <a:r>
              <a:rPr lang="en-US" altLang="zh-CN" dirty="0">
                <a:latin typeface="FrutigerLTStd-Light"/>
              </a:rPr>
              <a:t>). Hence, if 8-oxo-dG is not removed from a double helix, </a:t>
            </a:r>
            <a:r>
              <a:rPr lang="en-US" altLang="zh-CN" dirty="0" smtClean="0">
                <a:latin typeface="FrutigerLTStd-Light"/>
              </a:rPr>
              <a:t>the DNA </a:t>
            </a:r>
            <a:r>
              <a:rPr lang="en-US" altLang="zh-CN" dirty="0">
                <a:latin typeface="FrutigerLTStd-Light"/>
              </a:rPr>
              <a:t>replication machinery may inappropriately incorporate a </a:t>
            </a:r>
            <a:r>
              <a:rPr lang="en-US" altLang="zh-CN" dirty="0" err="1" smtClean="0">
                <a:latin typeface="FrutigerLTStd-Light"/>
              </a:rPr>
              <a:t>dA</a:t>
            </a:r>
            <a:r>
              <a:rPr lang="en-US" altLang="zh-CN" dirty="0" smtClean="0">
                <a:latin typeface="FrutigerLTStd-Light"/>
              </a:rPr>
              <a:t> rather </a:t>
            </a:r>
            <a:r>
              <a:rPr lang="en-US" altLang="zh-CN" dirty="0">
                <a:latin typeface="FrutigerLTStd-Light"/>
              </a:rPr>
              <a:t>than a </a:t>
            </a:r>
            <a:r>
              <a:rPr lang="en-US" altLang="zh-CN" dirty="0" err="1">
                <a:latin typeface="FrutigerLTStd-Light"/>
              </a:rPr>
              <a:t>dC</a:t>
            </a:r>
            <a:r>
              <a:rPr lang="en-US" altLang="zh-CN" dirty="0">
                <a:latin typeface="FrutigerLTStd-Light"/>
              </a:rPr>
              <a:t> opposite it, resulting in a C–A point mutation</a:t>
            </a:r>
            <a:r>
              <a:rPr lang="en-US" altLang="zh-CN" dirty="0" smtClean="0">
                <a:latin typeface="FrutigerLTStd-Light"/>
              </a:rPr>
              <a:t>. “</a:t>
            </a:r>
            <a:r>
              <a:rPr lang="en-US" altLang="zh-CN" dirty="0" err="1">
                <a:latin typeface="FrutigerLTStd-Light"/>
              </a:rPr>
              <a:t>dR</a:t>
            </a:r>
            <a:r>
              <a:rPr lang="en-US" altLang="zh-CN" dirty="0">
                <a:latin typeface="FrutigerLTStd-Light"/>
              </a:rPr>
              <a:t>” signifies </a:t>
            </a:r>
            <a:r>
              <a:rPr lang="en-US" altLang="zh-CN" dirty="0" err="1">
                <a:latin typeface="FrutigerLTStd-Light"/>
              </a:rPr>
              <a:t>deoxyribose</a:t>
            </a:r>
            <a:r>
              <a:rPr lang="en-US" altLang="zh-CN" dirty="0">
                <a:latin typeface="FrutigerLTStd-Light"/>
              </a:rPr>
              <a:t> in all cases. The purines are shown </a:t>
            </a:r>
            <a:r>
              <a:rPr lang="en-US" altLang="zh-CN" dirty="0" smtClean="0">
                <a:latin typeface="FrutigerLTStd-Light"/>
              </a:rPr>
              <a:t>in various </a:t>
            </a:r>
            <a:r>
              <a:rPr lang="en-US" altLang="zh-CN" dirty="0">
                <a:latin typeface="FrutigerLTStd-Light"/>
              </a:rPr>
              <a:t>shades of </a:t>
            </a:r>
            <a:r>
              <a:rPr lang="en-US" altLang="zh-CN" i="1" dirty="0">
                <a:latin typeface="FrutigerLTStd-LightItalic"/>
              </a:rPr>
              <a:t>red </a:t>
            </a:r>
            <a:r>
              <a:rPr lang="en-US" altLang="zh-CN" dirty="0">
                <a:latin typeface="FrutigerLTStd-Light"/>
              </a:rPr>
              <a:t>and </a:t>
            </a:r>
            <a:r>
              <a:rPr lang="en-US" altLang="zh-CN" i="1" dirty="0">
                <a:latin typeface="FrutigerLTStd-LightItalic"/>
              </a:rPr>
              <a:t>brown</a:t>
            </a:r>
            <a:r>
              <a:rPr lang="en-US" altLang="zh-CN" dirty="0">
                <a:latin typeface="FrutigerLTStd-Light"/>
              </a:rPr>
              <a:t>, while the </a:t>
            </a:r>
            <a:r>
              <a:rPr lang="en-US" altLang="zh-CN" dirty="0" err="1">
                <a:latin typeface="FrutigerLTStd-Light"/>
              </a:rPr>
              <a:t>pyrimidines</a:t>
            </a:r>
            <a:r>
              <a:rPr lang="en-US" altLang="zh-CN" dirty="0">
                <a:latin typeface="FrutigerLTStd-Light"/>
              </a:rPr>
              <a:t> are </a:t>
            </a:r>
            <a:r>
              <a:rPr lang="en-US" altLang="zh-CN" dirty="0" smtClean="0">
                <a:latin typeface="FrutigerLTStd-Light"/>
              </a:rPr>
              <a:t>shown in </a:t>
            </a:r>
            <a:r>
              <a:rPr lang="en-US" altLang="zh-CN" dirty="0">
                <a:latin typeface="FrutigerLTStd-Light"/>
              </a:rPr>
              <a:t>various shades of </a:t>
            </a:r>
            <a:r>
              <a:rPr lang="en-US" altLang="zh-CN" i="1" dirty="0">
                <a:latin typeface="FrutigerLTStd-LightItalic"/>
              </a:rPr>
              <a:t>green</a:t>
            </a:r>
            <a:r>
              <a:rPr lang="en-US" altLang="zh-CN" dirty="0">
                <a:latin typeface="FrutigerLTStd-Light"/>
              </a:rPr>
              <a:t>.</a:t>
            </a:r>
            <a:endParaRPr lang="zh-CN" altLang="en-US" dirty="0"/>
          </a:p>
        </p:txBody>
      </p:sp>
    </p:spTree>
    <p:extLst>
      <p:ext uri="{BB962C8B-B14F-4D97-AF65-F5344CB8AC3E}">
        <p14:creationId xmlns:p14="http://schemas.microsoft.com/office/powerpoint/2010/main" val="1973908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12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790" y="1463040"/>
            <a:ext cx="4099558" cy="4804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89506" y="722138"/>
            <a:ext cx="8704125" cy="523220"/>
          </a:xfrm>
          <a:prstGeom prst="rect">
            <a:avLst/>
          </a:prstGeom>
        </p:spPr>
        <p:txBody>
          <a:bodyPr wrap="square">
            <a:spAutoFit/>
          </a:bodyPr>
          <a:lstStyle/>
          <a:p>
            <a:r>
              <a:rPr lang="en-US" altLang="zh-CN" sz="2800" b="1" dirty="0">
                <a:solidFill>
                  <a:srgbClr val="1271FF"/>
                </a:solidFill>
                <a:latin typeface="FrutigerLTStd-Bold"/>
              </a:rPr>
              <a:t>Figure 12.11 </a:t>
            </a:r>
            <a:r>
              <a:rPr lang="en-US" altLang="zh-CN" sz="2800" b="1" dirty="0">
                <a:solidFill>
                  <a:srgbClr val="000000"/>
                </a:solidFill>
                <a:latin typeface="FrutigerLTStd-Bold"/>
              </a:rPr>
              <a:t>Metabolic rate and </a:t>
            </a:r>
            <a:r>
              <a:rPr lang="en-US" altLang="zh-CN" sz="2800" b="1" dirty="0" smtClean="0">
                <a:solidFill>
                  <a:srgbClr val="000000"/>
                </a:solidFill>
                <a:latin typeface="FrutigerLTStd-Bold"/>
              </a:rPr>
              <a:t>DNA oxidation</a:t>
            </a:r>
            <a:endParaRPr lang="zh-CN" altLang="en-US" sz="2800" dirty="0"/>
          </a:p>
        </p:txBody>
      </p:sp>
    </p:spTree>
    <p:extLst>
      <p:ext uri="{BB962C8B-B14F-4D97-AF65-F5344CB8AC3E}">
        <p14:creationId xmlns:p14="http://schemas.microsoft.com/office/powerpoint/2010/main" val="225331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53128" y="548640"/>
            <a:ext cx="3879588"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Outline of this lecture</a:t>
            </a:r>
            <a:endParaRPr lang="zh-CN" altLang="en-US" sz="2800" b="1" dirty="0">
              <a:latin typeface="Arial" panose="020B0604020202020204" pitchFamily="34" charset="0"/>
              <a:cs typeface="Arial" panose="020B0604020202020204" pitchFamily="34" charset="0"/>
            </a:endParaRPr>
          </a:p>
        </p:txBody>
      </p:sp>
      <p:sp>
        <p:nvSpPr>
          <p:cNvPr id="4" name="TextBox 3"/>
          <p:cNvSpPr txBox="1"/>
          <p:nvPr/>
        </p:nvSpPr>
        <p:spPr>
          <a:xfrm>
            <a:off x="951820" y="3995098"/>
            <a:ext cx="2746586" cy="400110"/>
          </a:xfrm>
          <a:prstGeom prst="rect">
            <a:avLst/>
          </a:prstGeom>
          <a:noFill/>
        </p:spPr>
        <p:txBody>
          <a:bodyPr wrap="none" rtlCol="0">
            <a:spAutoFit/>
          </a:bodyPr>
          <a:lstStyle/>
          <a:p>
            <a:r>
              <a:rPr lang="en-US" altLang="zh-CN" sz="2000" b="1" dirty="0" smtClean="0"/>
              <a:t>DNA repair mechanisms</a:t>
            </a:r>
            <a:endParaRPr lang="en-US" altLang="zh-CN" sz="2000" b="1" dirty="0"/>
          </a:p>
        </p:txBody>
      </p:sp>
      <p:sp>
        <p:nvSpPr>
          <p:cNvPr id="2" name="Rectangle 1"/>
          <p:cNvSpPr/>
          <p:nvPr/>
        </p:nvSpPr>
        <p:spPr>
          <a:xfrm>
            <a:off x="866020" y="1988030"/>
            <a:ext cx="4462568" cy="400110"/>
          </a:xfrm>
          <a:prstGeom prst="rect">
            <a:avLst/>
          </a:prstGeom>
        </p:spPr>
        <p:txBody>
          <a:bodyPr wrap="none">
            <a:spAutoFit/>
          </a:bodyPr>
          <a:lstStyle/>
          <a:p>
            <a:r>
              <a:rPr lang="en-US" altLang="zh-CN" sz="2000" b="1" dirty="0"/>
              <a:t>Various </a:t>
            </a:r>
            <a:r>
              <a:rPr lang="en-US" altLang="zh-CN" sz="2000" b="1" dirty="0" smtClean="0"/>
              <a:t>types/origins </a:t>
            </a:r>
            <a:r>
              <a:rPr lang="en-US" altLang="zh-CN" sz="2000" b="1" dirty="0"/>
              <a:t>of DNA </a:t>
            </a:r>
            <a:r>
              <a:rPr lang="en-US" altLang="zh-CN" sz="2000" b="1" dirty="0" smtClean="0"/>
              <a:t>alterations</a:t>
            </a:r>
            <a:endParaRPr lang="en-US" altLang="zh-CN" sz="2000" b="1" dirty="0"/>
          </a:p>
        </p:txBody>
      </p:sp>
      <p:sp>
        <p:nvSpPr>
          <p:cNvPr id="5" name="TextBox 4"/>
          <p:cNvSpPr txBox="1"/>
          <p:nvPr/>
        </p:nvSpPr>
        <p:spPr>
          <a:xfrm>
            <a:off x="1237083" y="2457251"/>
            <a:ext cx="4795672" cy="646331"/>
          </a:xfrm>
          <a:prstGeom prst="rect">
            <a:avLst/>
          </a:prstGeom>
          <a:noFill/>
        </p:spPr>
        <p:txBody>
          <a:bodyPr wrap="none" rtlCol="0">
            <a:spAutoFit/>
          </a:bodyPr>
          <a:lstStyle/>
          <a:p>
            <a:r>
              <a:rPr lang="en-US" altLang="zh-CN" b="1" dirty="0" smtClean="0"/>
              <a:t>Internal origin</a:t>
            </a:r>
            <a:r>
              <a:rPr lang="en-US" altLang="zh-CN" dirty="0" smtClean="0"/>
              <a:t>: DNA replication, metabolism etc. </a:t>
            </a:r>
          </a:p>
          <a:p>
            <a:r>
              <a:rPr lang="en-US" altLang="zh-CN" b="1" dirty="0" smtClean="0"/>
              <a:t>External origin</a:t>
            </a:r>
            <a:r>
              <a:rPr lang="en-US" altLang="zh-CN" dirty="0" smtClean="0"/>
              <a:t>: physical and chemical agents</a:t>
            </a:r>
            <a:endParaRPr lang="zh-CN" altLang="en-US" dirty="0"/>
          </a:p>
        </p:txBody>
      </p:sp>
      <p:sp>
        <p:nvSpPr>
          <p:cNvPr id="6" name="TextBox 5"/>
          <p:cNvSpPr txBox="1"/>
          <p:nvPr/>
        </p:nvSpPr>
        <p:spPr>
          <a:xfrm>
            <a:off x="1237083" y="3162617"/>
            <a:ext cx="6135269" cy="646331"/>
          </a:xfrm>
          <a:prstGeom prst="rect">
            <a:avLst/>
          </a:prstGeom>
          <a:noFill/>
        </p:spPr>
        <p:txBody>
          <a:bodyPr wrap="none" rtlCol="0">
            <a:spAutoFit/>
          </a:bodyPr>
          <a:lstStyle/>
          <a:p>
            <a:r>
              <a:rPr lang="en-US" altLang="zh-CN" b="1" dirty="0" smtClean="0"/>
              <a:t>Small scale</a:t>
            </a:r>
            <a:r>
              <a:rPr lang="en-US" altLang="zh-CN" dirty="0" smtClean="0"/>
              <a:t>: point mutations</a:t>
            </a:r>
          </a:p>
          <a:p>
            <a:r>
              <a:rPr lang="en-US" altLang="zh-CN" b="1" dirty="0" smtClean="0"/>
              <a:t>Large scale</a:t>
            </a:r>
            <a:r>
              <a:rPr lang="en-US" altLang="zh-CN" dirty="0" smtClean="0"/>
              <a:t>: Copy number alterations and chromosomal defects</a:t>
            </a:r>
            <a:endParaRPr lang="zh-CN" altLang="en-US" dirty="0"/>
          </a:p>
        </p:txBody>
      </p:sp>
      <p:sp>
        <p:nvSpPr>
          <p:cNvPr id="7" name="TextBox 6"/>
          <p:cNvSpPr txBox="1"/>
          <p:nvPr/>
        </p:nvSpPr>
        <p:spPr>
          <a:xfrm>
            <a:off x="866020" y="1430622"/>
            <a:ext cx="7131248" cy="400110"/>
          </a:xfrm>
          <a:prstGeom prst="rect">
            <a:avLst/>
          </a:prstGeom>
          <a:noFill/>
        </p:spPr>
        <p:txBody>
          <a:bodyPr wrap="none" rtlCol="0">
            <a:spAutoFit/>
          </a:bodyPr>
          <a:lstStyle/>
          <a:p>
            <a:r>
              <a:rPr lang="en-US" altLang="zh-CN" sz="2000" b="1" dirty="0" smtClean="0"/>
              <a:t>Tissue mechanisms for preventing the accumulation of mutations</a:t>
            </a:r>
            <a:endParaRPr lang="zh-CN" altLang="en-US" sz="2000" b="1" dirty="0"/>
          </a:p>
        </p:txBody>
      </p:sp>
      <p:sp>
        <p:nvSpPr>
          <p:cNvPr id="8" name="Rectangle 7"/>
          <p:cNvSpPr/>
          <p:nvPr/>
        </p:nvSpPr>
        <p:spPr>
          <a:xfrm>
            <a:off x="951820" y="5362307"/>
            <a:ext cx="4638257" cy="400110"/>
          </a:xfrm>
          <a:prstGeom prst="rect">
            <a:avLst/>
          </a:prstGeom>
        </p:spPr>
        <p:txBody>
          <a:bodyPr wrap="none">
            <a:spAutoFit/>
          </a:bodyPr>
          <a:lstStyle/>
          <a:p>
            <a:r>
              <a:rPr lang="en-US" altLang="zh-CN" sz="2000" b="1" dirty="0" smtClean="0"/>
              <a:t>Genome maintenance and cancer therapy</a:t>
            </a:r>
            <a:endParaRPr lang="zh-CN" altLang="en-US" sz="2000" b="1" dirty="0"/>
          </a:p>
        </p:txBody>
      </p:sp>
      <p:sp>
        <p:nvSpPr>
          <p:cNvPr id="9" name="TextBox 8"/>
          <p:cNvSpPr txBox="1"/>
          <p:nvPr/>
        </p:nvSpPr>
        <p:spPr>
          <a:xfrm>
            <a:off x="1235241" y="4458281"/>
            <a:ext cx="8920071" cy="369332"/>
          </a:xfrm>
          <a:prstGeom prst="rect">
            <a:avLst/>
          </a:prstGeom>
          <a:noFill/>
        </p:spPr>
        <p:txBody>
          <a:bodyPr wrap="none" rtlCol="0">
            <a:spAutoFit/>
          </a:bodyPr>
          <a:lstStyle/>
          <a:p>
            <a:r>
              <a:rPr lang="en-US" altLang="zh-CN" b="1" dirty="0" smtClean="0"/>
              <a:t>Single strand lesion repair</a:t>
            </a:r>
            <a:r>
              <a:rPr lang="zh-CN" altLang="en-US" dirty="0" smtClean="0"/>
              <a:t>：</a:t>
            </a:r>
            <a:r>
              <a:rPr lang="en-US" altLang="zh-CN" dirty="0"/>
              <a:t>Mismatch </a:t>
            </a:r>
            <a:r>
              <a:rPr lang="en-US" altLang="zh-CN" dirty="0" smtClean="0"/>
              <a:t>Repair; Base excision repair; Nucleotide excision repair</a:t>
            </a:r>
            <a:endParaRPr lang="zh-CN" altLang="en-US" dirty="0"/>
          </a:p>
        </p:txBody>
      </p:sp>
      <p:sp>
        <p:nvSpPr>
          <p:cNvPr id="10" name="TextBox 9"/>
          <p:cNvSpPr txBox="1"/>
          <p:nvPr/>
        </p:nvSpPr>
        <p:spPr>
          <a:xfrm>
            <a:off x="1235241" y="4838736"/>
            <a:ext cx="8937703" cy="369332"/>
          </a:xfrm>
          <a:prstGeom prst="rect">
            <a:avLst/>
          </a:prstGeom>
          <a:noFill/>
        </p:spPr>
        <p:txBody>
          <a:bodyPr wrap="none" rtlCol="0">
            <a:spAutoFit/>
          </a:bodyPr>
          <a:lstStyle/>
          <a:p>
            <a:r>
              <a:rPr lang="en-US" altLang="zh-CN" b="1" dirty="0" smtClean="0"/>
              <a:t>Double strand break repair</a:t>
            </a:r>
            <a:r>
              <a:rPr lang="en-US" altLang="zh-CN" dirty="0" smtClean="0"/>
              <a:t>: Homologous recombination repair; Non-homologous end joining </a:t>
            </a:r>
            <a:endParaRPr lang="zh-CN" altLang="en-US" dirty="0"/>
          </a:p>
        </p:txBody>
      </p:sp>
      <p:sp>
        <p:nvSpPr>
          <p:cNvPr id="11" name="TextBox 10"/>
          <p:cNvSpPr txBox="1"/>
          <p:nvPr/>
        </p:nvSpPr>
        <p:spPr>
          <a:xfrm>
            <a:off x="1235241" y="5916656"/>
            <a:ext cx="3379451" cy="369332"/>
          </a:xfrm>
          <a:prstGeom prst="rect">
            <a:avLst/>
          </a:prstGeom>
          <a:noFill/>
        </p:spPr>
        <p:txBody>
          <a:bodyPr wrap="none" rtlCol="0">
            <a:spAutoFit/>
          </a:bodyPr>
          <a:lstStyle/>
          <a:p>
            <a:r>
              <a:rPr lang="en-US" altLang="zh-CN" dirty="0" smtClean="0"/>
              <a:t>HRD and PARP inhibitor sensitivity</a:t>
            </a:r>
            <a:endParaRPr lang="zh-CN" altLang="en-US" dirty="0"/>
          </a:p>
        </p:txBody>
      </p:sp>
    </p:spTree>
    <p:extLst>
      <p:ext uri="{BB962C8B-B14F-4D97-AF65-F5344CB8AC3E}">
        <p14:creationId xmlns:p14="http://schemas.microsoft.com/office/powerpoint/2010/main" val="420024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9280" y="2493187"/>
            <a:ext cx="9040368" cy="1311193"/>
          </a:xfrm>
          <a:prstGeom prst="rect">
            <a:avLst/>
          </a:prstGeom>
        </p:spPr>
        <p:txBody>
          <a:bodyPr wrap="square">
            <a:spAutoFit/>
          </a:bodyPr>
          <a:lstStyle/>
          <a:p>
            <a:pPr>
              <a:lnSpc>
                <a:spcPct val="150000"/>
              </a:lnSpc>
            </a:pPr>
            <a:r>
              <a:rPr lang="en-US" altLang="zh-CN" sz="2800" b="1" dirty="0">
                <a:solidFill>
                  <a:srgbClr val="1271FF"/>
                </a:solidFill>
                <a:latin typeface="ACaslonPro-Regular"/>
              </a:rPr>
              <a:t>12.6 </a:t>
            </a:r>
            <a:r>
              <a:rPr lang="en-US" altLang="zh-CN" sz="2800" b="1" dirty="0">
                <a:latin typeface="ACaslonPro-Regular"/>
              </a:rPr>
              <a:t>Cell genomes are under occasional attack </a:t>
            </a:r>
            <a:r>
              <a:rPr lang="en-US" altLang="zh-CN" sz="2800" b="1" dirty="0" smtClean="0">
                <a:latin typeface="ACaslonPro-Regular"/>
              </a:rPr>
              <a:t>from exogenous </a:t>
            </a:r>
            <a:r>
              <a:rPr lang="en-US" altLang="zh-CN" sz="2800" b="1" dirty="0">
                <a:latin typeface="ACaslonPro-Regular"/>
              </a:rPr>
              <a:t>mutagens and their metabolites</a:t>
            </a:r>
            <a:endParaRPr lang="zh-CN" altLang="en-US" sz="2800" b="1" dirty="0"/>
          </a:p>
        </p:txBody>
      </p:sp>
    </p:spTree>
    <p:extLst>
      <p:ext uri="{BB962C8B-B14F-4D97-AF65-F5344CB8AC3E}">
        <p14:creationId xmlns:p14="http://schemas.microsoft.com/office/powerpoint/2010/main" val="375387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12_1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68" y="1089099"/>
            <a:ext cx="4468765" cy="552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55208" y="2862721"/>
            <a:ext cx="5309616" cy="2308324"/>
          </a:xfrm>
          <a:prstGeom prst="rect">
            <a:avLst/>
          </a:prstGeom>
        </p:spPr>
        <p:txBody>
          <a:bodyPr wrap="square">
            <a:spAutoFit/>
          </a:bodyPr>
          <a:lstStyle/>
          <a:p>
            <a:r>
              <a:rPr lang="en-US" altLang="zh-CN" dirty="0" smtClean="0">
                <a:solidFill>
                  <a:srgbClr val="000000"/>
                </a:solidFill>
                <a:latin typeface="FrutigerLTStd-Light"/>
              </a:rPr>
              <a:t>Ultraviolet </a:t>
            </a:r>
            <a:r>
              <a:rPr lang="en-US" altLang="zh-CN" dirty="0">
                <a:solidFill>
                  <a:srgbClr val="000000"/>
                </a:solidFill>
                <a:latin typeface="FrutigerLTStd-Light"/>
              </a:rPr>
              <a:t>(UV) radiation </a:t>
            </a:r>
            <a:r>
              <a:rPr lang="en-US" altLang="zh-CN" dirty="0" smtClean="0">
                <a:solidFill>
                  <a:srgbClr val="000000"/>
                </a:solidFill>
                <a:latin typeface="FrutigerLTStd-Light"/>
              </a:rPr>
              <a:t>produces covalent </a:t>
            </a:r>
            <a:r>
              <a:rPr lang="en-US" altLang="zh-CN" dirty="0">
                <a:solidFill>
                  <a:srgbClr val="000000"/>
                </a:solidFill>
                <a:latin typeface="FrutigerLTStd-Light"/>
              </a:rPr>
              <a:t>cross-links between </a:t>
            </a:r>
            <a:r>
              <a:rPr lang="en-US" altLang="zh-CN" dirty="0" smtClean="0">
                <a:solidFill>
                  <a:srgbClr val="000000"/>
                </a:solidFill>
                <a:latin typeface="FrutigerLTStd-Light"/>
              </a:rPr>
              <a:t>adjacent pyrimidine </a:t>
            </a:r>
            <a:r>
              <a:rPr lang="en-US" altLang="zh-CN" dirty="0">
                <a:solidFill>
                  <a:srgbClr val="000000"/>
                </a:solidFill>
                <a:latin typeface="FrutigerLTStd-Light"/>
              </a:rPr>
              <a:t>bases in the DNA. </a:t>
            </a:r>
            <a:r>
              <a:rPr lang="en-US" altLang="zh-CN" dirty="0" smtClean="0">
                <a:solidFill>
                  <a:srgbClr val="000000"/>
                </a:solidFill>
                <a:latin typeface="FrutigerLTStd-Light"/>
              </a:rPr>
              <a:t>When purified </a:t>
            </a:r>
            <a:r>
              <a:rPr lang="en-US" altLang="zh-CN" dirty="0">
                <a:solidFill>
                  <a:srgbClr val="000000"/>
                </a:solidFill>
                <a:latin typeface="FrutigerLTStd-Light"/>
              </a:rPr>
              <a:t>DNA is irradiated with </a:t>
            </a:r>
            <a:r>
              <a:rPr lang="en-US" altLang="zh-CN" dirty="0" smtClean="0">
                <a:solidFill>
                  <a:srgbClr val="000000"/>
                </a:solidFill>
                <a:latin typeface="FrutigerLTStd-Light"/>
              </a:rPr>
              <a:t>254-nm photons</a:t>
            </a:r>
            <a:r>
              <a:rPr lang="en-US" altLang="zh-CN" dirty="0">
                <a:solidFill>
                  <a:srgbClr val="000000"/>
                </a:solidFill>
                <a:latin typeface="FrutigerLTStd-Light"/>
              </a:rPr>
              <a:t>, 71% of the photoproducts </a:t>
            </a:r>
            <a:r>
              <a:rPr lang="en-US" altLang="zh-CN" dirty="0" smtClean="0">
                <a:solidFill>
                  <a:srgbClr val="000000"/>
                </a:solidFill>
                <a:latin typeface="FrutigerLTStd-Light"/>
              </a:rPr>
              <a:t>are the </a:t>
            </a:r>
            <a:r>
              <a:rPr lang="en-US" altLang="zh-CN" dirty="0" err="1">
                <a:solidFill>
                  <a:srgbClr val="000000"/>
                </a:solidFill>
                <a:latin typeface="FrutigerLTStd-Light"/>
              </a:rPr>
              <a:t>cyclobutane</a:t>
            </a:r>
            <a:r>
              <a:rPr lang="en-US" altLang="zh-CN" dirty="0">
                <a:solidFill>
                  <a:srgbClr val="000000"/>
                </a:solidFill>
                <a:latin typeface="FrutigerLTStd-Light"/>
              </a:rPr>
              <a:t> pyrimidine dimers (</a:t>
            </a:r>
            <a:r>
              <a:rPr lang="en-US" altLang="zh-CN" dirty="0" smtClean="0">
                <a:solidFill>
                  <a:srgbClr val="000000"/>
                </a:solidFill>
                <a:latin typeface="FrutigerLTStd-Light"/>
              </a:rPr>
              <a:t>CPD; A</a:t>
            </a:r>
            <a:r>
              <a:rPr lang="en-US" altLang="zh-CN" dirty="0">
                <a:solidFill>
                  <a:srgbClr val="000000"/>
                </a:solidFill>
                <a:latin typeface="FrutigerLTStd-Light"/>
              </a:rPr>
              <a:t>), while 24% are the pyrimidine (</a:t>
            </a:r>
            <a:r>
              <a:rPr lang="en-US" altLang="zh-CN" dirty="0" smtClean="0">
                <a:solidFill>
                  <a:srgbClr val="000000"/>
                </a:solidFill>
                <a:latin typeface="FrutigerLTStd-Light"/>
              </a:rPr>
              <a:t>6-4) </a:t>
            </a:r>
            <a:r>
              <a:rPr lang="en-US" altLang="zh-CN" dirty="0" err="1" smtClean="0">
                <a:solidFill>
                  <a:srgbClr val="000000"/>
                </a:solidFill>
                <a:latin typeface="FrutigerLTStd-Light"/>
              </a:rPr>
              <a:t>pyrimidinone</a:t>
            </a:r>
            <a:r>
              <a:rPr lang="en-US" altLang="zh-CN" dirty="0" smtClean="0">
                <a:solidFill>
                  <a:srgbClr val="000000"/>
                </a:solidFill>
                <a:latin typeface="FrutigerLTStd-Light"/>
              </a:rPr>
              <a:t> </a:t>
            </a:r>
            <a:r>
              <a:rPr lang="en-US" altLang="zh-CN" dirty="0">
                <a:solidFill>
                  <a:srgbClr val="000000"/>
                </a:solidFill>
                <a:latin typeface="FrutigerLTStd-Light"/>
              </a:rPr>
              <a:t>(6-4 PP) photoproducts</a:t>
            </a:r>
            <a:endParaRPr lang="zh-CN" altLang="en-US" dirty="0"/>
          </a:p>
        </p:txBody>
      </p:sp>
      <p:sp>
        <p:nvSpPr>
          <p:cNvPr id="3" name="Rectangle 2"/>
          <p:cNvSpPr/>
          <p:nvPr/>
        </p:nvSpPr>
        <p:spPr>
          <a:xfrm>
            <a:off x="2244733" y="477389"/>
            <a:ext cx="7444571" cy="523220"/>
          </a:xfrm>
          <a:prstGeom prst="rect">
            <a:avLst/>
          </a:prstGeom>
        </p:spPr>
        <p:txBody>
          <a:bodyPr wrap="square">
            <a:spAutoFit/>
          </a:bodyPr>
          <a:lstStyle/>
          <a:p>
            <a:r>
              <a:rPr lang="en-US" altLang="zh-CN" sz="2800" b="1" dirty="0">
                <a:solidFill>
                  <a:srgbClr val="1271FF"/>
                </a:solidFill>
                <a:latin typeface="FrutigerLTStd-Bold"/>
              </a:rPr>
              <a:t>Figure 12.12 </a:t>
            </a:r>
            <a:r>
              <a:rPr lang="en-US" altLang="zh-CN" sz="2800" b="1" dirty="0">
                <a:solidFill>
                  <a:srgbClr val="000000"/>
                </a:solidFill>
                <a:latin typeface="FrutigerLTStd-Bold"/>
              </a:rPr>
              <a:t>Products of </a:t>
            </a:r>
            <a:r>
              <a:rPr lang="en-US" altLang="zh-CN" sz="2800" b="1" dirty="0" smtClean="0">
                <a:solidFill>
                  <a:srgbClr val="000000"/>
                </a:solidFill>
                <a:latin typeface="FrutigerLTStd-Bold"/>
              </a:rPr>
              <a:t>UV irradiation</a:t>
            </a:r>
            <a:endParaRPr lang="en-US" altLang="zh-CN" sz="2800" b="1" dirty="0">
              <a:solidFill>
                <a:srgbClr val="000000"/>
              </a:solidFill>
              <a:latin typeface="FrutigerLTStd-Bold"/>
            </a:endParaRPr>
          </a:p>
        </p:txBody>
      </p:sp>
    </p:spTree>
    <p:extLst>
      <p:ext uri="{BB962C8B-B14F-4D97-AF65-F5344CB8AC3E}">
        <p14:creationId xmlns:p14="http://schemas.microsoft.com/office/powerpoint/2010/main" val="2162431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12_1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358" y="1356199"/>
            <a:ext cx="3592894" cy="510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34032" y="2324617"/>
            <a:ext cx="4770120" cy="2862322"/>
          </a:xfrm>
          <a:prstGeom prst="rect">
            <a:avLst/>
          </a:prstGeom>
        </p:spPr>
        <p:txBody>
          <a:bodyPr wrap="square">
            <a:spAutoFit/>
          </a:bodyPr>
          <a:lstStyle/>
          <a:p>
            <a:r>
              <a:rPr lang="en-US" altLang="zh-CN" dirty="0">
                <a:latin typeface="FrutigerLTStd-Light"/>
              </a:rPr>
              <a:t>(B). The </a:t>
            </a:r>
            <a:r>
              <a:rPr lang="en-US" altLang="zh-CN" dirty="0" err="1">
                <a:latin typeface="FrutigerLTStd-Light"/>
              </a:rPr>
              <a:t>cyclobutane</a:t>
            </a:r>
            <a:r>
              <a:rPr lang="en-US" altLang="zh-CN" dirty="0">
                <a:latin typeface="FrutigerLTStd-Light"/>
              </a:rPr>
              <a:t> ring of a CPD</a:t>
            </a:r>
          </a:p>
          <a:p>
            <a:r>
              <a:rPr lang="en-US" altLang="zh-CN" dirty="0">
                <a:latin typeface="FrutigerLTStd-Light"/>
              </a:rPr>
              <a:t>is highlighted in </a:t>
            </a:r>
            <a:r>
              <a:rPr lang="en-US" altLang="zh-CN" i="1" dirty="0">
                <a:latin typeface="FrutigerLTStd-LightItalic"/>
              </a:rPr>
              <a:t>red </a:t>
            </a:r>
            <a:r>
              <a:rPr lang="en-US" altLang="zh-CN" dirty="0">
                <a:latin typeface="FrutigerLTStd-Light"/>
              </a:rPr>
              <a:t>in panel A, as</a:t>
            </a:r>
          </a:p>
          <a:p>
            <a:r>
              <a:rPr lang="en-US" altLang="zh-CN" dirty="0">
                <a:latin typeface="FrutigerLTStd-Light"/>
              </a:rPr>
              <a:t>is the bond linking the 6-position of</a:t>
            </a:r>
          </a:p>
          <a:p>
            <a:r>
              <a:rPr lang="en-US" altLang="zh-CN" dirty="0">
                <a:latin typeface="FrutigerLTStd-Light"/>
              </a:rPr>
              <a:t>one pyrimidine to the 4-position of</a:t>
            </a:r>
          </a:p>
          <a:p>
            <a:r>
              <a:rPr lang="en-US" altLang="zh-CN" dirty="0">
                <a:latin typeface="FrutigerLTStd-Light"/>
              </a:rPr>
              <a:t>the adjacent pyrimidine in panel B.</a:t>
            </a:r>
          </a:p>
          <a:p>
            <a:r>
              <a:rPr lang="en-US" altLang="zh-CN" dirty="0">
                <a:latin typeface="FrutigerLTStd-Light"/>
              </a:rPr>
              <a:t>These structures are relatively stable</a:t>
            </a:r>
          </a:p>
          <a:p>
            <a:r>
              <a:rPr lang="en-US" altLang="zh-CN" dirty="0">
                <a:latin typeface="FrutigerLTStd-Light"/>
              </a:rPr>
              <a:t>chemically and must be removed by</a:t>
            </a:r>
          </a:p>
          <a:p>
            <a:r>
              <a:rPr lang="en-US" altLang="zh-CN" dirty="0">
                <a:latin typeface="FrutigerLTStd-Light"/>
              </a:rPr>
              <a:t>transcription-coupled repair and global</a:t>
            </a:r>
          </a:p>
          <a:p>
            <a:r>
              <a:rPr lang="en-US" altLang="zh-CN" dirty="0">
                <a:latin typeface="FrutigerLTStd-Light"/>
              </a:rPr>
              <a:t>genomic repair (described in Section</a:t>
            </a:r>
          </a:p>
          <a:p>
            <a:r>
              <a:rPr lang="en-US" altLang="zh-CN" dirty="0">
                <a:latin typeface="FrutigerLTStd-Light"/>
              </a:rPr>
              <a:t>12.8).</a:t>
            </a:r>
            <a:endParaRPr lang="zh-CN" altLang="en-US" dirty="0"/>
          </a:p>
        </p:txBody>
      </p:sp>
      <p:sp>
        <p:nvSpPr>
          <p:cNvPr id="5" name="Rectangle 4"/>
          <p:cNvSpPr/>
          <p:nvPr/>
        </p:nvSpPr>
        <p:spPr>
          <a:xfrm>
            <a:off x="2244733" y="477389"/>
            <a:ext cx="7444571" cy="523220"/>
          </a:xfrm>
          <a:prstGeom prst="rect">
            <a:avLst/>
          </a:prstGeom>
        </p:spPr>
        <p:txBody>
          <a:bodyPr wrap="square">
            <a:spAutoFit/>
          </a:bodyPr>
          <a:lstStyle/>
          <a:p>
            <a:r>
              <a:rPr lang="en-US" altLang="zh-CN" sz="2800" b="1" dirty="0">
                <a:solidFill>
                  <a:srgbClr val="1271FF"/>
                </a:solidFill>
                <a:latin typeface="FrutigerLTStd-Bold"/>
              </a:rPr>
              <a:t>Figure 12.12 </a:t>
            </a:r>
            <a:r>
              <a:rPr lang="en-US" altLang="zh-CN" sz="2800" b="1" dirty="0">
                <a:solidFill>
                  <a:srgbClr val="000000"/>
                </a:solidFill>
                <a:latin typeface="FrutigerLTStd-Bold"/>
              </a:rPr>
              <a:t>Products of </a:t>
            </a:r>
            <a:r>
              <a:rPr lang="en-US" altLang="zh-CN" sz="2800" b="1" dirty="0" smtClean="0">
                <a:solidFill>
                  <a:srgbClr val="000000"/>
                </a:solidFill>
                <a:latin typeface="FrutigerLTStd-Bold"/>
              </a:rPr>
              <a:t>UV irradiation</a:t>
            </a:r>
            <a:endParaRPr lang="en-US" altLang="zh-CN" sz="2800" b="1" dirty="0">
              <a:solidFill>
                <a:srgbClr val="000000"/>
              </a:solidFill>
              <a:latin typeface="FrutigerLTStd-Bold"/>
            </a:endParaRPr>
          </a:p>
        </p:txBody>
      </p:sp>
    </p:spTree>
    <p:extLst>
      <p:ext uri="{BB962C8B-B14F-4D97-AF65-F5344CB8AC3E}">
        <p14:creationId xmlns:p14="http://schemas.microsoft.com/office/powerpoint/2010/main" val="705419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_12_1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503" y="1910962"/>
            <a:ext cx="9250664" cy="2359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64898" y="4900012"/>
            <a:ext cx="10597174" cy="1477328"/>
          </a:xfrm>
          <a:prstGeom prst="rect">
            <a:avLst/>
          </a:prstGeom>
        </p:spPr>
        <p:txBody>
          <a:bodyPr wrap="square">
            <a:spAutoFit/>
          </a:bodyPr>
          <a:lstStyle/>
          <a:p>
            <a:r>
              <a:rPr lang="en-US" altLang="zh-CN" dirty="0">
                <a:latin typeface="FrutigerLTStd-Light"/>
              </a:rPr>
              <a:t>(C) Exogenous alkylating </a:t>
            </a:r>
            <a:r>
              <a:rPr lang="en-US" altLang="zh-CN" dirty="0" smtClean="0">
                <a:latin typeface="FrutigerLTStd-Light"/>
              </a:rPr>
              <a:t>agents can </a:t>
            </a:r>
            <a:r>
              <a:rPr lang="en-US" altLang="zh-CN" dirty="0">
                <a:latin typeface="FrutigerLTStd-Light"/>
              </a:rPr>
              <a:t>covalently alter DNA bases by </a:t>
            </a:r>
            <a:r>
              <a:rPr lang="en-US" altLang="zh-CN" dirty="0" smtClean="0">
                <a:latin typeface="FrutigerLTStd-Light"/>
              </a:rPr>
              <a:t>the attachment </a:t>
            </a:r>
            <a:r>
              <a:rPr lang="en-US" altLang="zh-CN" dirty="0">
                <a:latin typeface="FrutigerLTStd-Light"/>
              </a:rPr>
              <a:t>of alkyl groups, such as </a:t>
            </a:r>
            <a:r>
              <a:rPr lang="en-US" altLang="zh-CN" dirty="0" smtClean="0">
                <a:latin typeface="FrutigerLTStd-Light"/>
              </a:rPr>
              <a:t>the methyl </a:t>
            </a:r>
            <a:r>
              <a:rPr lang="en-US" altLang="zh-CN" dirty="0">
                <a:latin typeface="FrutigerLTStd-Light"/>
              </a:rPr>
              <a:t>groups (</a:t>
            </a:r>
            <a:r>
              <a:rPr lang="en-US" altLang="zh-CN" i="1" dirty="0">
                <a:latin typeface="FrutigerLTStd-LightItalic"/>
              </a:rPr>
              <a:t>orange</a:t>
            </a:r>
            <a:r>
              <a:rPr lang="en-US" altLang="zh-CN" dirty="0">
                <a:latin typeface="FrutigerLTStd-Light"/>
              </a:rPr>
              <a:t>) shown </a:t>
            </a:r>
            <a:r>
              <a:rPr lang="en-US" altLang="zh-CN" dirty="0" smtClean="0">
                <a:latin typeface="FrutigerLTStd-Light"/>
              </a:rPr>
              <a:t>here. Many </a:t>
            </a:r>
            <a:r>
              <a:rPr lang="en-US" altLang="zh-CN" dirty="0">
                <a:latin typeface="FrutigerLTStd-Light"/>
              </a:rPr>
              <a:t>of these methyl groups </a:t>
            </a:r>
            <a:r>
              <a:rPr lang="en-US" altLang="zh-CN" dirty="0" smtClean="0">
                <a:latin typeface="FrutigerLTStd-Light"/>
              </a:rPr>
              <a:t>may also </a:t>
            </a:r>
            <a:r>
              <a:rPr lang="en-US" altLang="zh-CN" dirty="0">
                <a:latin typeface="FrutigerLTStd-Light"/>
              </a:rPr>
              <a:t>be generated endogenously </a:t>
            </a:r>
            <a:r>
              <a:rPr lang="en-US" altLang="zh-CN" dirty="0" smtClean="0">
                <a:latin typeface="FrutigerLTStd-Light"/>
              </a:rPr>
              <a:t>by the </a:t>
            </a:r>
            <a:r>
              <a:rPr lang="en-US" altLang="zh-CN" dirty="0">
                <a:latin typeface="FrutigerLTStd-Light"/>
              </a:rPr>
              <a:t>inadvertent actions of </a:t>
            </a:r>
            <a:r>
              <a:rPr lang="en-US" altLang="zh-CN" dirty="0" smtClean="0">
                <a:latin typeface="FrutigerLTStd-Light"/>
              </a:rPr>
              <a:t>S-</a:t>
            </a:r>
            <a:r>
              <a:rPr lang="en-US" altLang="zh-CN" dirty="0" err="1" smtClean="0">
                <a:latin typeface="FrutigerLTStd-Light"/>
              </a:rPr>
              <a:t>adenosyl</a:t>
            </a:r>
            <a:r>
              <a:rPr lang="en-US" altLang="zh-CN" dirty="0" smtClean="0">
                <a:latin typeface="FrutigerLTStd-Light"/>
              </a:rPr>
              <a:t> methionine</a:t>
            </a:r>
            <a:r>
              <a:rPr lang="en-US" altLang="zh-CN" dirty="0">
                <a:latin typeface="FrutigerLTStd-Light"/>
              </a:rPr>
              <a:t>, which carries a </a:t>
            </a:r>
            <a:r>
              <a:rPr lang="en-US" altLang="zh-CN" dirty="0" smtClean="0">
                <a:latin typeface="FrutigerLTStd-Light"/>
              </a:rPr>
              <a:t>highly reactive </a:t>
            </a:r>
            <a:r>
              <a:rPr lang="en-US" altLang="zh-CN" dirty="0">
                <a:latin typeface="FrutigerLTStd-Light"/>
              </a:rPr>
              <a:t>methyl that plays a key role </a:t>
            </a:r>
            <a:r>
              <a:rPr lang="en-US" altLang="zh-CN" dirty="0" smtClean="0">
                <a:latin typeface="FrutigerLTStd-Light"/>
              </a:rPr>
              <a:t>in many </a:t>
            </a:r>
            <a:r>
              <a:rPr lang="en-US" altLang="zh-CN" dirty="0">
                <a:latin typeface="FrutigerLTStd-Light"/>
              </a:rPr>
              <a:t>normal biosynthetic reactions. </a:t>
            </a:r>
            <a:r>
              <a:rPr lang="en-US" altLang="zh-CN" dirty="0" smtClean="0">
                <a:latin typeface="FrutigerLTStd-Light"/>
              </a:rPr>
              <a:t>The </a:t>
            </a:r>
            <a:r>
              <a:rPr lang="en-US" altLang="zh-CN" dirty="0" err="1" smtClean="0">
                <a:latin typeface="FrutigerLTStd-Light"/>
              </a:rPr>
              <a:t>nitrogens</a:t>
            </a:r>
            <a:r>
              <a:rPr lang="en-US" altLang="zh-CN" dirty="0" smtClean="0">
                <a:latin typeface="FrutigerLTStd-Light"/>
              </a:rPr>
              <a:t> </a:t>
            </a:r>
            <a:r>
              <a:rPr lang="en-US" altLang="zh-CN" dirty="0">
                <a:latin typeface="FrutigerLTStd-Light"/>
              </a:rPr>
              <a:t>that form </a:t>
            </a:r>
            <a:r>
              <a:rPr lang="en-US" altLang="zh-CN" dirty="0" err="1">
                <a:latin typeface="FrutigerLTStd-Light"/>
              </a:rPr>
              <a:t>glycosidic</a:t>
            </a:r>
            <a:r>
              <a:rPr lang="en-US" altLang="zh-CN" dirty="0">
                <a:latin typeface="FrutigerLTStd-Light"/>
              </a:rPr>
              <a:t> </a:t>
            </a:r>
            <a:r>
              <a:rPr lang="en-US" altLang="zh-CN" dirty="0" smtClean="0">
                <a:latin typeface="FrutigerLTStd-Light"/>
              </a:rPr>
              <a:t>linkages with </a:t>
            </a:r>
            <a:r>
              <a:rPr lang="en-US" altLang="zh-CN" dirty="0" err="1">
                <a:latin typeface="FrutigerLTStd-Light"/>
              </a:rPr>
              <a:t>deoxyribose</a:t>
            </a:r>
            <a:r>
              <a:rPr lang="en-US" altLang="zh-CN" dirty="0">
                <a:latin typeface="FrutigerLTStd-Light"/>
              </a:rPr>
              <a:t> are shown in </a:t>
            </a:r>
            <a:r>
              <a:rPr lang="en-US" altLang="zh-CN" i="1" dirty="0">
                <a:latin typeface="FrutigerLTStd-LightItalic"/>
              </a:rPr>
              <a:t>pink.</a:t>
            </a:r>
            <a:endParaRPr lang="zh-CN" altLang="en-US" dirty="0"/>
          </a:p>
        </p:txBody>
      </p:sp>
      <p:sp>
        <p:nvSpPr>
          <p:cNvPr id="4" name="Rectangle 3"/>
          <p:cNvSpPr/>
          <p:nvPr/>
        </p:nvSpPr>
        <p:spPr>
          <a:xfrm>
            <a:off x="2518166" y="677534"/>
            <a:ext cx="7023337" cy="461665"/>
          </a:xfrm>
          <a:prstGeom prst="rect">
            <a:avLst/>
          </a:prstGeom>
        </p:spPr>
        <p:txBody>
          <a:bodyPr wrap="square">
            <a:spAutoFit/>
          </a:bodyPr>
          <a:lstStyle/>
          <a:p>
            <a:r>
              <a:rPr lang="en-US" altLang="zh-CN" sz="2400" b="1" dirty="0">
                <a:solidFill>
                  <a:srgbClr val="1271FF"/>
                </a:solidFill>
                <a:latin typeface="FrutigerLTStd-Bold"/>
              </a:rPr>
              <a:t>Figure 12.12 </a:t>
            </a:r>
            <a:r>
              <a:rPr lang="en-US" altLang="zh-CN" sz="2400" b="1" dirty="0">
                <a:solidFill>
                  <a:srgbClr val="000000"/>
                </a:solidFill>
                <a:latin typeface="FrutigerLTStd-Bold"/>
              </a:rPr>
              <a:t>Products of </a:t>
            </a:r>
            <a:r>
              <a:rPr lang="en-US" altLang="zh-CN" sz="2400" b="1" dirty="0" smtClean="0">
                <a:solidFill>
                  <a:srgbClr val="000000"/>
                </a:solidFill>
                <a:latin typeface="FrutigerLTStd-Bold"/>
              </a:rPr>
              <a:t>alkylation </a:t>
            </a:r>
            <a:r>
              <a:rPr lang="en-US" altLang="zh-CN" sz="2400" b="1" dirty="0">
                <a:solidFill>
                  <a:srgbClr val="000000"/>
                </a:solidFill>
                <a:latin typeface="FrutigerLTStd-Bold"/>
              </a:rPr>
              <a:t>of DNA</a:t>
            </a:r>
          </a:p>
        </p:txBody>
      </p:sp>
    </p:spTree>
    <p:extLst>
      <p:ext uri="{BB962C8B-B14F-4D97-AF65-F5344CB8AC3E}">
        <p14:creationId xmlns:p14="http://schemas.microsoft.com/office/powerpoint/2010/main" val="2001076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2_1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06" y="1060704"/>
            <a:ext cx="5779026" cy="55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30132" y="1993820"/>
            <a:ext cx="5458968" cy="3693319"/>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Cytochrome</a:t>
            </a:r>
            <a:r>
              <a:rPr lang="zh-CN" altLang="en-US" dirty="0" smtClean="0">
                <a:solidFill>
                  <a:srgbClr val="000000"/>
                </a:solidFill>
                <a:latin typeface="FrutigerLTStd-Light"/>
              </a:rPr>
              <a:t>（</a:t>
            </a:r>
            <a:r>
              <a:rPr lang="zh-CN" altLang="en-US" dirty="0"/>
              <a:t>细胞色素</a:t>
            </a:r>
            <a:r>
              <a:rPr lang="zh-CN" altLang="en-US" dirty="0" smtClean="0">
                <a:solidFill>
                  <a:srgbClr val="000000"/>
                </a:solidFill>
                <a:latin typeface="FrutigerLTStd-Light"/>
              </a:rPr>
              <a:t>）</a:t>
            </a:r>
            <a:r>
              <a:rPr lang="en-US" altLang="zh-CN" dirty="0" smtClean="0">
                <a:solidFill>
                  <a:srgbClr val="000000"/>
                </a:solidFill>
                <a:latin typeface="FrutigerLTStd-Light"/>
              </a:rPr>
              <a:t>P450s (CYPs</a:t>
            </a:r>
            <a:r>
              <a:rPr lang="en-US" altLang="zh-CN" dirty="0">
                <a:solidFill>
                  <a:srgbClr val="000000"/>
                </a:solidFill>
                <a:latin typeface="FrutigerLTStd-Light"/>
              </a:rPr>
              <a:t>) are involved in the biosynthesis of a variety of metabolites such as </a:t>
            </a:r>
            <a:r>
              <a:rPr lang="en-US" altLang="zh-CN" dirty="0" smtClean="0">
                <a:solidFill>
                  <a:srgbClr val="000000"/>
                </a:solidFill>
                <a:latin typeface="FrutigerLTStd-Light"/>
              </a:rPr>
              <a:t>steroid hormones</a:t>
            </a:r>
            <a:r>
              <a:rPr lang="en-US" altLang="zh-CN" dirty="0">
                <a:solidFill>
                  <a:srgbClr val="000000"/>
                </a:solidFill>
                <a:latin typeface="FrutigerLTStd-Light"/>
              </a:rPr>
              <a:t>, cholesterol, and bile acids as well as the degradation of </a:t>
            </a:r>
            <a:r>
              <a:rPr lang="en-US" altLang="zh-CN" dirty="0" smtClean="0">
                <a:solidFill>
                  <a:srgbClr val="000000"/>
                </a:solidFill>
                <a:latin typeface="FrutigerLTStd-Light"/>
              </a:rPr>
              <a:t>compounds such </a:t>
            </a:r>
            <a:r>
              <a:rPr lang="en-US" altLang="zh-CN" dirty="0">
                <a:solidFill>
                  <a:srgbClr val="000000"/>
                </a:solidFill>
                <a:latin typeface="FrutigerLTStd-Light"/>
              </a:rPr>
              <a:t>as fatty acids and steroids. In addition, they aid in the oxidation and </a:t>
            </a:r>
            <a:r>
              <a:rPr lang="en-US" altLang="zh-CN" dirty="0" smtClean="0">
                <a:solidFill>
                  <a:srgbClr val="000000"/>
                </a:solidFill>
                <a:latin typeface="FrutigerLTStd-Light"/>
              </a:rPr>
              <a:t>associated detoxification </a:t>
            </a:r>
            <a:r>
              <a:rPr lang="en-US" altLang="zh-CN" dirty="0">
                <a:solidFill>
                  <a:srgbClr val="000000"/>
                </a:solidFill>
                <a:latin typeface="FrutigerLTStd-Light"/>
              </a:rPr>
              <a:t>of </a:t>
            </a:r>
            <a:r>
              <a:rPr lang="en-US" altLang="zh-CN" i="1" dirty="0" err="1">
                <a:solidFill>
                  <a:srgbClr val="000000"/>
                </a:solidFill>
                <a:latin typeface="FrutigerLTStd-LightItalic"/>
              </a:rPr>
              <a:t>xenobiotics</a:t>
            </a:r>
            <a:r>
              <a:rPr lang="en-US" altLang="zh-CN" i="1" dirty="0">
                <a:solidFill>
                  <a:srgbClr val="000000"/>
                </a:solidFill>
                <a:latin typeface="FrutigerLTStd-LightItalic"/>
              </a:rPr>
              <a:t> </a:t>
            </a:r>
            <a:r>
              <a:rPr lang="en-US" altLang="zh-CN" dirty="0">
                <a:solidFill>
                  <a:srgbClr val="000000"/>
                </a:solidFill>
                <a:latin typeface="FrutigerLTStd-Light"/>
              </a:rPr>
              <a:t>(compounds originating outside the body), such as </a:t>
            </a:r>
            <a:r>
              <a:rPr lang="en-US" altLang="zh-CN" dirty="0" smtClean="0">
                <a:solidFill>
                  <a:srgbClr val="000000"/>
                </a:solidFill>
                <a:latin typeface="FrutigerLTStd-Light"/>
              </a:rPr>
              <a:t>drugs and </a:t>
            </a:r>
            <a:r>
              <a:rPr lang="en-US" altLang="zh-CN" dirty="0">
                <a:solidFill>
                  <a:srgbClr val="000000"/>
                </a:solidFill>
                <a:latin typeface="FrutigerLTStd-Light"/>
              </a:rPr>
              <a:t>carcinogens. The substrate-binding cavity of human </a:t>
            </a:r>
            <a:r>
              <a:rPr lang="en-US" altLang="zh-CN" dirty="0">
                <a:solidFill>
                  <a:srgbClr val="FF0000"/>
                </a:solidFill>
                <a:latin typeface="FrutigerLTStd-Light"/>
              </a:rPr>
              <a:t>CYP2C9</a:t>
            </a:r>
            <a:r>
              <a:rPr lang="en-US" altLang="zh-CN" dirty="0">
                <a:solidFill>
                  <a:srgbClr val="000000"/>
                </a:solidFill>
                <a:latin typeface="FrutigerLTStd-Light"/>
              </a:rPr>
              <a:t>, shown here, carries </a:t>
            </a:r>
            <a:r>
              <a:rPr lang="en-US" altLang="zh-CN" dirty="0" smtClean="0">
                <a:solidFill>
                  <a:srgbClr val="000000"/>
                </a:solidFill>
                <a:latin typeface="FrutigerLTStd-Light"/>
              </a:rPr>
              <a:t>a molecule </a:t>
            </a:r>
            <a:r>
              <a:rPr lang="en-US" altLang="zh-CN" dirty="0">
                <a:solidFill>
                  <a:srgbClr val="000000"/>
                </a:solidFill>
                <a:latin typeface="FrutigerLTStd-Light"/>
              </a:rPr>
              <a:t>of a xenobiotic substrate, in this case </a:t>
            </a:r>
            <a:r>
              <a:rPr lang="en-US" altLang="zh-CN" dirty="0">
                <a:solidFill>
                  <a:srgbClr val="FF0000"/>
                </a:solidFill>
                <a:latin typeface="FrutigerLTStd-Light"/>
              </a:rPr>
              <a:t>warfarin</a:t>
            </a:r>
            <a:r>
              <a:rPr lang="en-US" altLang="zh-CN" dirty="0">
                <a:solidFill>
                  <a:srgbClr val="000000"/>
                </a:solidFill>
                <a:latin typeface="FrutigerLTStd-Light"/>
              </a:rPr>
              <a:t> (used both as an </a:t>
            </a:r>
            <a:r>
              <a:rPr lang="en-US" altLang="zh-CN" dirty="0" smtClean="0">
                <a:solidFill>
                  <a:srgbClr val="000000"/>
                </a:solidFill>
                <a:latin typeface="FrutigerLTStd-Light"/>
              </a:rPr>
              <a:t>anticoagulant drug </a:t>
            </a:r>
            <a:r>
              <a:rPr lang="en-US" altLang="zh-CN" dirty="0">
                <a:solidFill>
                  <a:srgbClr val="000000"/>
                </a:solidFill>
                <a:latin typeface="FrutigerLTStd-Light"/>
              </a:rPr>
              <a:t>and as a rat poison)</a:t>
            </a:r>
            <a:r>
              <a:rPr lang="en-US" altLang="zh-CN" i="1" dirty="0">
                <a:solidFill>
                  <a:srgbClr val="000000"/>
                </a:solidFill>
                <a:latin typeface="FrutigerLTStd-LightItalic"/>
              </a:rPr>
              <a:t>. </a:t>
            </a:r>
            <a:endParaRPr lang="zh-CN" altLang="en-US" dirty="0"/>
          </a:p>
        </p:txBody>
      </p:sp>
      <p:sp>
        <p:nvSpPr>
          <p:cNvPr id="3" name="Rectangle 2"/>
          <p:cNvSpPr/>
          <p:nvPr/>
        </p:nvSpPr>
        <p:spPr>
          <a:xfrm>
            <a:off x="1921629" y="416811"/>
            <a:ext cx="8617006" cy="461665"/>
          </a:xfrm>
          <a:prstGeom prst="rect">
            <a:avLst/>
          </a:prstGeom>
        </p:spPr>
        <p:txBody>
          <a:bodyPr wrap="square">
            <a:spAutoFit/>
          </a:bodyPr>
          <a:lstStyle/>
          <a:p>
            <a:r>
              <a:rPr lang="en-US" altLang="zh-CN" sz="2400" b="1" dirty="0">
                <a:solidFill>
                  <a:srgbClr val="1271FF"/>
                </a:solidFill>
                <a:latin typeface="FrutigerLTStd-Bold"/>
              </a:rPr>
              <a:t>Figure 12.13 </a:t>
            </a:r>
            <a:r>
              <a:rPr lang="en-US" altLang="zh-CN" sz="2400" b="1" dirty="0">
                <a:solidFill>
                  <a:srgbClr val="000000"/>
                </a:solidFill>
                <a:latin typeface="FrutigerLTStd-Bold"/>
              </a:rPr>
              <a:t>Actions of cytochromes on </a:t>
            </a:r>
            <a:r>
              <a:rPr lang="en-US" altLang="zh-CN" sz="2400" b="1" dirty="0" err="1">
                <a:solidFill>
                  <a:srgbClr val="000000"/>
                </a:solidFill>
                <a:latin typeface="FrutigerLTStd-Bold"/>
              </a:rPr>
              <a:t>procarcinogens</a:t>
            </a:r>
            <a:r>
              <a:rPr lang="en-US" altLang="zh-CN" sz="2400" b="1" dirty="0">
                <a:solidFill>
                  <a:srgbClr val="000000"/>
                </a:solidFill>
                <a:latin typeface="FrutigerLTStd-Bold"/>
              </a:rPr>
              <a:t> </a:t>
            </a:r>
            <a:endParaRPr lang="zh-CN" altLang="en-US" sz="2400" dirty="0"/>
          </a:p>
        </p:txBody>
      </p:sp>
    </p:spTree>
    <p:extLst>
      <p:ext uri="{BB962C8B-B14F-4D97-AF65-F5344CB8AC3E}">
        <p14:creationId xmlns:p14="http://schemas.microsoft.com/office/powerpoint/2010/main" val="35901282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12_1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267" y="2153271"/>
            <a:ext cx="8524875"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6836" y="4301834"/>
            <a:ext cx="11064240" cy="2031325"/>
          </a:xfrm>
          <a:prstGeom prst="rect">
            <a:avLst/>
          </a:prstGeom>
        </p:spPr>
        <p:txBody>
          <a:bodyPr wrap="square">
            <a:spAutoFit/>
          </a:bodyPr>
          <a:lstStyle/>
          <a:p>
            <a:r>
              <a:rPr lang="en-US" altLang="zh-CN" dirty="0">
                <a:latin typeface="FrutigerLTStd-Light"/>
              </a:rPr>
              <a:t>(B) Among the </a:t>
            </a:r>
            <a:r>
              <a:rPr lang="en-US" altLang="zh-CN" dirty="0" smtClean="0">
                <a:latin typeface="FrutigerLTStd-Light"/>
              </a:rPr>
              <a:t>xenobiotic</a:t>
            </a:r>
            <a:r>
              <a:rPr lang="zh-CN" altLang="en-US" dirty="0" smtClean="0">
                <a:latin typeface="FrutigerLTStd-Light"/>
              </a:rPr>
              <a:t>（</a:t>
            </a:r>
            <a:r>
              <a:rPr lang="zh-CN" altLang="en-US" dirty="0"/>
              <a:t>外源化合物</a:t>
            </a:r>
            <a:r>
              <a:rPr lang="zh-CN" altLang="en-US" dirty="0" smtClean="0">
                <a:latin typeface="FrutigerLTStd-Light"/>
              </a:rPr>
              <a:t>）</a:t>
            </a:r>
            <a:r>
              <a:rPr lang="en-US" altLang="zh-CN" dirty="0" smtClean="0">
                <a:latin typeface="FrutigerLTStd-Light"/>
              </a:rPr>
              <a:t>compounds </a:t>
            </a:r>
            <a:r>
              <a:rPr lang="en-US" altLang="zh-CN" dirty="0">
                <a:latin typeface="FrutigerLTStd-Light"/>
              </a:rPr>
              <a:t>entering the body are a variety of polycyclic aromatic hydrocarbons (</a:t>
            </a:r>
            <a:r>
              <a:rPr lang="en-US" altLang="zh-CN" dirty="0" smtClean="0">
                <a:latin typeface="FrutigerLTStd-Light"/>
              </a:rPr>
              <a:t>PAHs) that </a:t>
            </a:r>
            <a:r>
              <a:rPr lang="en-US" altLang="zh-CN" dirty="0">
                <a:latin typeface="FrutigerLTStd-Light"/>
              </a:rPr>
              <a:t>derive from tobacco smoke, broiled foods, and polluted environments. A </a:t>
            </a:r>
            <a:r>
              <a:rPr lang="en-US" altLang="zh-CN" dirty="0" smtClean="0">
                <a:latin typeface="FrutigerLTStd-Light"/>
              </a:rPr>
              <a:t>common PAH </a:t>
            </a:r>
            <a:r>
              <a:rPr lang="en-US" altLang="zh-CN" dirty="0">
                <a:latin typeface="FrutigerLTStd-Light"/>
              </a:rPr>
              <a:t>is </a:t>
            </a:r>
            <a:r>
              <a:rPr lang="en-US" altLang="zh-CN" dirty="0" err="1">
                <a:latin typeface="FrutigerLTStd-Light"/>
              </a:rPr>
              <a:t>benzo</a:t>
            </a:r>
            <a:r>
              <a:rPr lang="en-US" altLang="zh-CN" dirty="0">
                <a:latin typeface="FrutigerLTStd-Light"/>
              </a:rPr>
              <a:t>[</a:t>
            </a:r>
            <a:r>
              <a:rPr lang="en-US" altLang="zh-CN" i="1" dirty="0">
                <a:latin typeface="FrutigerLTStd-LightItalic"/>
              </a:rPr>
              <a:t>a</a:t>
            </a:r>
            <a:r>
              <a:rPr lang="en-US" altLang="zh-CN" dirty="0">
                <a:latin typeface="FrutigerLTStd-Light"/>
              </a:rPr>
              <a:t>]</a:t>
            </a:r>
            <a:r>
              <a:rPr lang="en-US" altLang="zh-CN" dirty="0" err="1">
                <a:latin typeface="FrutigerLTStd-Light"/>
              </a:rPr>
              <a:t>pyrene</a:t>
            </a:r>
            <a:r>
              <a:rPr lang="en-US" altLang="zh-CN" dirty="0">
                <a:latin typeface="FrutigerLTStd-Light"/>
              </a:rPr>
              <a:t> (BP, </a:t>
            </a:r>
            <a:r>
              <a:rPr lang="en-US" altLang="zh-CN" i="1" dirty="0">
                <a:latin typeface="FrutigerLTStd-LightItalic"/>
              </a:rPr>
              <a:t>far left</a:t>
            </a:r>
            <a:r>
              <a:rPr lang="en-US" altLang="zh-CN" dirty="0">
                <a:latin typeface="FrutigerLTStd-Light"/>
              </a:rPr>
              <a:t>), which, following two successive oxidation </a:t>
            </a:r>
            <a:r>
              <a:rPr lang="en-US" altLang="zh-CN" dirty="0" smtClean="0">
                <a:latin typeface="FrutigerLTStd-Light"/>
              </a:rPr>
              <a:t>reactions mediated </a:t>
            </a:r>
            <a:r>
              <a:rPr lang="en-US" altLang="zh-CN" dirty="0">
                <a:latin typeface="FrutigerLTStd-Light"/>
              </a:rPr>
              <a:t>by cytochrome P450 enzymes (largely CYP1A1), is converted to </a:t>
            </a:r>
            <a:r>
              <a:rPr lang="en-US" altLang="zh-CN" dirty="0" err="1" smtClean="0">
                <a:latin typeface="FrutigerLTStd-Light"/>
              </a:rPr>
              <a:t>benzo</a:t>
            </a:r>
            <a:r>
              <a:rPr lang="en-US" altLang="zh-CN" dirty="0" smtClean="0">
                <a:latin typeface="FrutigerLTStd-Light"/>
              </a:rPr>
              <a:t>[</a:t>
            </a:r>
            <a:r>
              <a:rPr lang="en-US" altLang="zh-CN" i="1" dirty="0" smtClean="0">
                <a:latin typeface="FrutigerLTStd-LightItalic"/>
              </a:rPr>
              <a:t>a</a:t>
            </a:r>
            <a:r>
              <a:rPr lang="en-US" altLang="zh-CN" dirty="0" smtClean="0">
                <a:latin typeface="FrutigerLTStd-Light"/>
              </a:rPr>
              <a:t>] </a:t>
            </a:r>
            <a:r>
              <a:rPr lang="en-US" altLang="zh-CN" dirty="0" err="1" smtClean="0">
                <a:latin typeface="FrutigerLTStd-Light"/>
              </a:rPr>
              <a:t>pyrenediolepoxide</a:t>
            </a:r>
            <a:r>
              <a:rPr lang="en-US" altLang="zh-CN" dirty="0" smtClean="0">
                <a:latin typeface="FrutigerLTStd-Light"/>
              </a:rPr>
              <a:t> </a:t>
            </a:r>
            <a:r>
              <a:rPr lang="en-US" altLang="zh-CN" dirty="0">
                <a:latin typeface="FrutigerLTStd-Light"/>
              </a:rPr>
              <a:t>(BPDE; </a:t>
            </a:r>
            <a:r>
              <a:rPr lang="en-US" altLang="zh-CN" i="1" dirty="0">
                <a:latin typeface="FrutigerLTStd-LightItalic"/>
              </a:rPr>
              <a:t>far right</a:t>
            </a:r>
            <a:r>
              <a:rPr lang="en-US" altLang="zh-CN" dirty="0">
                <a:latin typeface="FrutigerLTStd-Light"/>
              </a:rPr>
              <a:t>). This highly reactive molecule is termed an </a:t>
            </a:r>
            <a:r>
              <a:rPr lang="en-US" altLang="zh-CN" i="1" dirty="0" smtClean="0">
                <a:latin typeface="FrutigerLTStd-LightItalic"/>
              </a:rPr>
              <a:t>ultimate carcinogen </a:t>
            </a:r>
            <a:r>
              <a:rPr lang="en-US" altLang="zh-CN" dirty="0">
                <a:latin typeface="FrutigerLTStd-Light"/>
              </a:rPr>
              <a:t>(Section 2.10) because, unlike its BP precursor, it is able to directly </a:t>
            </a:r>
            <a:r>
              <a:rPr lang="en-US" altLang="zh-CN" dirty="0" smtClean="0">
                <a:latin typeface="FrutigerLTStd-Light"/>
              </a:rPr>
              <a:t>attack and </a:t>
            </a:r>
            <a:r>
              <a:rPr lang="en-US" altLang="zh-CN" dirty="0">
                <a:latin typeface="FrutigerLTStd-Light"/>
              </a:rPr>
              <a:t>form covalent adducts with DNA bases, which may then generate </a:t>
            </a:r>
            <a:r>
              <a:rPr lang="en-US" altLang="zh-CN" dirty="0" smtClean="0">
                <a:latin typeface="FrutigerLTStd-Light"/>
              </a:rPr>
              <a:t>oncogenic mutations</a:t>
            </a:r>
            <a:r>
              <a:rPr lang="en-US" altLang="zh-CN" dirty="0">
                <a:latin typeface="FrutigerLTStd-Light"/>
              </a:rPr>
              <a:t>. </a:t>
            </a:r>
            <a:endParaRPr lang="zh-CN" altLang="en-US" dirty="0"/>
          </a:p>
        </p:txBody>
      </p:sp>
      <p:sp>
        <p:nvSpPr>
          <p:cNvPr id="4" name="Rectangle 3"/>
          <p:cNvSpPr/>
          <p:nvPr/>
        </p:nvSpPr>
        <p:spPr>
          <a:xfrm>
            <a:off x="965928" y="706936"/>
            <a:ext cx="9849555" cy="523220"/>
          </a:xfrm>
          <a:prstGeom prst="rect">
            <a:avLst/>
          </a:prstGeom>
        </p:spPr>
        <p:txBody>
          <a:bodyPr wrap="square">
            <a:spAutoFit/>
          </a:bodyPr>
          <a:lstStyle/>
          <a:p>
            <a:r>
              <a:rPr lang="en-US" altLang="zh-CN" sz="2800" b="1" dirty="0">
                <a:solidFill>
                  <a:srgbClr val="1271FF"/>
                </a:solidFill>
                <a:latin typeface="FrutigerLTStd-Bold"/>
              </a:rPr>
              <a:t>Figure 12.13 </a:t>
            </a:r>
            <a:r>
              <a:rPr lang="en-US" altLang="zh-CN" sz="2800" b="1" dirty="0">
                <a:solidFill>
                  <a:srgbClr val="000000"/>
                </a:solidFill>
                <a:latin typeface="FrutigerLTStd-Bold"/>
              </a:rPr>
              <a:t>Actions of cytochromes on </a:t>
            </a:r>
            <a:r>
              <a:rPr lang="en-US" altLang="zh-CN" sz="2800" b="1" dirty="0" err="1">
                <a:solidFill>
                  <a:srgbClr val="000000"/>
                </a:solidFill>
                <a:latin typeface="FrutigerLTStd-Bold"/>
              </a:rPr>
              <a:t>procarcinogens</a:t>
            </a:r>
            <a:r>
              <a:rPr lang="en-US" altLang="zh-CN" sz="2800" b="1" dirty="0">
                <a:solidFill>
                  <a:srgbClr val="000000"/>
                </a:solidFill>
                <a:latin typeface="FrutigerLTStd-Bold"/>
              </a:rPr>
              <a:t> </a:t>
            </a:r>
            <a:endParaRPr lang="zh-CN" altLang="en-US" sz="2800" dirty="0"/>
          </a:p>
        </p:txBody>
      </p:sp>
    </p:spTree>
    <p:extLst>
      <p:ext uri="{BB962C8B-B14F-4D97-AF65-F5344CB8AC3E}">
        <p14:creationId xmlns:p14="http://schemas.microsoft.com/office/powerpoint/2010/main" val="21357982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_12_1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 y="1435608"/>
            <a:ext cx="6277148" cy="476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46274" y="2247039"/>
            <a:ext cx="5628962" cy="3139321"/>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The chemically reactive </a:t>
            </a:r>
            <a:r>
              <a:rPr lang="en-US" altLang="zh-CN" dirty="0" smtClean="0">
                <a:solidFill>
                  <a:srgbClr val="000000"/>
                </a:solidFill>
                <a:latin typeface="FrutigerLTStd-Light"/>
              </a:rPr>
              <a:t>epoxide group </a:t>
            </a:r>
            <a:r>
              <a:rPr lang="en-US" altLang="zh-CN" dirty="0">
                <a:solidFill>
                  <a:srgbClr val="000000"/>
                </a:solidFill>
                <a:latin typeface="FrutigerLTStd-Light"/>
              </a:rPr>
              <a:t>of </a:t>
            </a:r>
            <a:r>
              <a:rPr lang="en-US" altLang="zh-CN" dirty="0" err="1">
                <a:solidFill>
                  <a:srgbClr val="000000"/>
                </a:solidFill>
                <a:latin typeface="FrutigerLTStd-Light"/>
              </a:rPr>
              <a:t>benzo</a:t>
            </a:r>
            <a:r>
              <a:rPr lang="en-US" altLang="zh-CN" dirty="0">
                <a:solidFill>
                  <a:srgbClr val="000000"/>
                </a:solidFill>
                <a:latin typeface="FrutigerLTStd-Light"/>
              </a:rPr>
              <a:t>[</a:t>
            </a:r>
            <a:r>
              <a:rPr lang="en-US" altLang="zh-CN" i="1" dirty="0">
                <a:solidFill>
                  <a:srgbClr val="000000"/>
                </a:solidFill>
                <a:latin typeface="FrutigerLTStd-LightItalic"/>
              </a:rPr>
              <a:t>a</a:t>
            </a:r>
            <a:r>
              <a:rPr lang="en-US" altLang="zh-CN" dirty="0">
                <a:solidFill>
                  <a:srgbClr val="000000"/>
                </a:solidFill>
                <a:latin typeface="FrutigerLTStd-Light"/>
              </a:rPr>
              <a:t>]</a:t>
            </a:r>
            <a:r>
              <a:rPr lang="en-US" altLang="zh-CN" dirty="0" err="1">
                <a:solidFill>
                  <a:srgbClr val="000000"/>
                </a:solidFill>
                <a:latin typeface="FrutigerLTStd-Light"/>
              </a:rPr>
              <a:t>pyrenediolepoxide</a:t>
            </a:r>
            <a:r>
              <a:rPr lang="en-US" altLang="zh-CN" dirty="0">
                <a:solidFill>
                  <a:srgbClr val="000000"/>
                </a:solidFill>
                <a:latin typeface="FrutigerLTStd-Light"/>
              </a:rPr>
              <a:t> (BPDE; see Figure </a:t>
            </a:r>
            <a:r>
              <a:rPr lang="en-US" altLang="zh-CN" dirty="0" smtClean="0">
                <a:solidFill>
                  <a:srgbClr val="000000"/>
                </a:solidFill>
                <a:latin typeface="FrutigerLTStd-Light"/>
              </a:rPr>
              <a:t>12.13B) can </a:t>
            </a:r>
            <a:r>
              <a:rPr lang="en-US" altLang="zh-CN" dirty="0">
                <a:solidFill>
                  <a:srgbClr val="000000"/>
                </a:solidFill>
                <a:latin typeface="FrutigerLTStd-Light"/>
              </a:rPr>
              <a:t>attack a number of chemical sites in DNA, including </a:t>
            </a:r>
            <a:r>
              <a:rPr lang="en-US" altLang="zh-CN" dirty="0" smtClean="0">
                <a:solidFill>
                  <a:srgbClr val="000000"/>
                </a:solidFill>
                <a:latin typeface="FrutigerLTStd-Light"/>
              </a:rPr>
              <a:t>the </a:t>
            </a:r>
            <a:r>
              <a:rPr lang="en-US" altLang="zh-CN" dirty="0" err="1" smtClean="0">
                <a:solidFill>
                  <a:srgbClr val="000000"/>
                </a:solidFill>
                <a:latin typeface="FrutigerLTStd-Light"/>
              </a:rPr>
              <a:t>extracyclic</a:t>
            </a:r>
            <a:r>
              <a:rPr lang="en-US" altLang="zh-CN" dirty="0" smtClean="0">
                <a:solidFill>
                  <a:srgbClr val="000000"/>
                </a:solidFill>
                <a:latin typeface="FrutigerLTStd-Light"/>
              </a:rPr>
              <a:t> </a:t>
            </a:r>
            <a:r>
              <a:rPr lang="en-US" altLang="zh-CN" dirty="0">
                <a:solidFill>
                  <a:srgbClr val="000000"/>
                </a:solidFill>
                <a:latin typeface="FrutigerLTStd-Light"/>
              </a:rPr>
              <a:t>amine of guanine (</a:t>
            </a:r>
            <a:r>
              <a:rPr lang="en-US" altLang="zh-CN" i="1" dirty="0">
                <a:solidFill>
                  <a:srgbClr val="000000"/>
                </a:solidFill>
                <a:latin typeface="FrutigerLTStd-LightItalic"/>
              </a:rPr>
              <a:t>shown here</a:t>
            </a:r>
            <a:r>
              <a:rPr lang="en-US" altLang="zh-CN" dirty="0" smtClean="0">
                <a:solidFill>
                  <a:srgbClr val="000000"/>
                </a:solidFill>
                <a:latin typeface="FrutigerLTStd-Light"/>
              </a:rPr>
              <a:t>). </a:t>
            </a:r>
            <a:r>
              <a:rPr lang="en-US" altLang="zh-CN" dirty="0">
                <a:solidFill>
                  <a:srgbClr val="000000"/>
                </a:solidFill>
                <a:latin typeface="FrutigerLTStd-Light"/>
              </a:rPr>
              <a:t>Even </a:t>
            </a:r>
            <a:r>
              <a:rPr lang="en-US" altLang="zh-CN" dirty="0" smtClean="0">
                <a:solidFill>
                  <a:srgbClr val="000000"/>
                </a:solidFill>
                <a:latin typeface="FrutigerLTStd-Light"/>
              </a:rPr>
              <a:t>though polycyclic </a:t>
            </a:r>
            <a:r>
              <a:rPr lang="en-US" altLang="zh-CN" dirty="0">
                <a:solidFill>
                  <a:srgbClr val="000000"/>
                </a:solidFill>
                <a:latin typeface="FrutigerLTStd-Light"/>
              </a:rPr>
              <a:t>aromatic hydrocarbons and BP have been studied </a:t>
            </a:r>
            <a:r>
              <a:rPr lang="en-US" altLang="zh-CN" dirty="0" smtClean="0">
                <a:solidFill>
                  <a:srgbClr val="000000"/>
                </a:solidFill>
                <a:latin typeface="FrutigerLTStd-Light"/>
              </a:rPr>
              <a:t>for more </a:t>
            </a:r>
            <a:r>
              <a:rPr lang="en-US" altLang="zh-CN" dirty="0">
                <a:solidFill>
                  <a:srgbClr val="000000"/>
                </a:solidFill>
                <a:latin typeface="FrutigerLTStd-Light"/>
              </a:rPr>
              <a:t>than half a century, their precise contributions to </a:t>
            </a:r>
            <a:r>
              <a:rPr lang="en-US" altLang="zh-CN" dirty="0" smtClean="0">
                <a:solidFill>
                  <a:srgbClr val="000000"/>
                </a:solidFill>
                <a:latin typeface="FrutigerLTStd-Light"/>
              </a:rPr>
              <a:t>human cancer </a:t>
            </a:r>
            <a:r>
              <a:rPr lang="en-US" altLang="zh-CN" dirty="0">
                <a:solidFill>
                  <a:srgbClr val="000000"/>
                </a:solidFill>
                <a:latin typeface="FrutigerLTStd-Light"/>
              </a:rPr>
              <a:t>development remain a matter of debate, although </a:t>
            </a:r>
            <a:r>
              <a:rPr lang="en-US" altLang="zh-CN" dirty="0" smtClean="0">
                <a:solidFill>
                  <a:srgbClr val="000000"/>
                </a:solidFill>
                <a:latin typeface="FrutigerLTStd-Light"/>
              </a:rPr>
              <a:t>indirect evidence </a:t>
            </a:r>
            <a:r>
              <a:rPr lang="en-US" altLang="zh-CN" dirty="0">
                <a:solidFill>
                  <a:srgbClr val="000000"/>
                </a:solidFill>
                <a:latin typeface="FrutigerLTStd-Light"/>
              </a:rPr>
              <a:t>provides strong suggestion of an important role (</a:t>
            </a:r>
            <a:r>
              <a:rPr lang="en-US" altLang="zh-CN" dirty="0" smtClean="0">
                <a:solidFill>
                  <a:srgbClr val="000000"/>
                </a:solidFill>
                <a:latin typeface="FrutigerLTStd-Light"/>
              </a:rPr>
              <a:t>see Figure </a:t>
            </a:r>
            <a:r>
              <a:rPr lang="en-US" altLang="zh-CN" dirty="0">
                <a:solidFill>
                  <a:srgbClr val="000000"/>
                </a:solidFill>
                <a:latin typeface="FrutigerLTStd-Light"/>
              </a:rPr>
              <a:t>12.15).</a:t>
            </a:r>
            <a:endParaRPr lang="zh-CN" altLang="en-US" dirty="0"/>
          </a:p>
        </p:txBody>
      </p:sp>
      <p:sp>
        <p:nvSpPr>
          <p:cNvPr id="3" name="Rectangle 2"/>
          <p:cNvSpPr/>
          <p:nvPr/>
        </p:nvSpPr>
        <p:spPr>
          <a:xfrm>
            <a:off x="3669099" y="505374"/>
            <a:ext cx="5354351" cy="584775"/>
          </a:xfrm>
          <a:prstGeom prst="rect">
            <a:avLst/>
          </a:prstGeom>
        </p:spPr>
        <p:txBody>
          <a:bodyPr wrap="none">
            <a:spAutoFit/>
          </a:bodyPr>
          <a:lstStyle/>
          <a:p>
            <a:r>
              <a:rPr lang="en-US" altLang="zh-CN" sz="3200" b="1" dirty="0">
                <a:solidFill>
                  <a:srgbClr val="1271FF"/>
                </a:solidFill>
                <a:latin typeface="FrutigerLTStd-Bold"/>
              </a:rPr>
              <a:t>Figure 12.14 </a:t>
            </a:r>
            <a:r>
              <a:rPr lang="en-US" altLang="zh-CN" sz="3200" b="1" dirty="0">
                <a:solidFill>
                  <a:srgbClr val="000000"/>
                </a:solidFill>
                <a:latin typeface="FrutigerLTStd-Bold"/>
              </a:rPr>
              <a:t>DNA adducts </a:t>
            </a:r>
            <a:endParaRPr lang="zh-CN" altLang="en-US" sz="3200" dirty="0"/>
          </a:p>
        </p:txBody>
      </p:sp>
    </p:spTree>
    <p:extLst>
      <p:ext uri="{BB962C8B-B14F-4D97-AF65-F5344CB8AC3E}">
        <p14:creationId xmlns:p14="http://schemas.microsoft.com/office/powerpoint/2010/main" val="1719267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_12_1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035" y="1398303"/>
            <a:ext cx="8488363" cy="327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5229" y="4876437"/>
            <a:ext cx="11256264" cy="1477328"/>
          </a:xfrm>
          <a:prstGeom prst="rect">
            <a:avLst/>
          </a:prstGeom>
        </p:spPr>
        <p:txBody>
          <a:bodyPr wrap="square">
            <a:spAutoFit/>
          </a:bodyPr>
          <a:lstStyle/>
          <a:p>
            <a:r>
              <a:rPr lang="en-US" altLang="zh-CN" dirty="0">
                <a:latin typeface="FrutigerLTStd-Light"/>
              </a:rPr>
              <a:t>(B) Ethanol, which is consumed in large </a:t>
            </a:r>
            <a:r>
              <a:rPr lang="en-US" altLang="zh-CN" dirty="0" smtClean="0">
                <a:latin typeface="FrutigerLTStd-Light"/>
              </a:rPr>
              <a:t>quantities by </a:t>
            </a:r>
            <a:r>
              <a:rPr lang="en-US" altLang="zh-CN" dirty="0">
                <a:latin typeface="FrutigerLTStd-Light"/>
              </a:rPr>
              <a:t>many people, is converted by alcohol dehydrogenase (ADH) </a:t>
            </a:r>
            <a:r>
              <a:rPr lang="en-US" altLang="zh-CN" dirty="0" smtClean="0">
                <a:latin typeface="FrutigerLTStd-Light"/>
              </a:rPr>
              <a:t>to acetaldehyde </a:t>
            </a:r>
            <a:r>
              <a:rPr lang="en-US" altLang="zh-CN" dirty="0">
                <a:latin typeface="FrutigerLTStd-Light"/>
              </a:rPr>
              <a:t>(</a:t>
            </a:r>
            <a:r>
              <a:rPr lang="en-US" altLang="zh-CN" i="1" dirty="0">
                <a:latin typeface="FrutigerLTStd-LightItalic"/>
              </a:rPr>
              <a:t>red box</a:t>
            </a:r>
            <a:r>
              <a:rPr lang="en-US" altLang="zh-CN" dirty="0">
                <a:latin typeface="FrutigerLTStd-Light"/>
              </a:rPr>
              <a:t>), which has been classified as a </a:t>
            </a:r>
            <a:r>
              <a:rPr lang="en-US" altLang="zh-CN" dirty="0" smtClean="0">
                <a:latin typeface="FrutigerLTStd-Light"/>
              </a:rPr>
              <a:t>mutagen because </a:t>
            </a:r>
            <a:r>
              <a:rPr lang="en-US" altLang="zh-CN" dirty="0">
                <a:latin typeface="FrutigerLTStd-Light"/>
              </a:rPr>
              <a:t>of its reactivity with DNA. </a:t>
            </a:r>
            <a:r>
              <a:rPr lang="en-US" altLang="zh-CN" dirty="0" smtClean="0">
                <a:latin typeface="FrutigerLTStd-Light"/>
              </a:rPr>
              <a:t>Heavy </a:t>
            </a:r>
            <a:r>
              <a:rPr lang="en-US" altLang="zh-CN" dirty="0">
                <a:latin typeface="FrutigerLTStd-Light"/>
              </a:rPr>
              <a:t>drinkers with inborn alleles </a:t>
            </a:r>
            <a:r>
              <a:rPr lang="en-US" altLang="zh-CN" dirty="0" smtClean="0">
                <a:latin typeface="FrutigerLTStd-Light"/>
              </a:rPr>
              <a:t>leading to </a:t>
            </a:r>
            <a:r>
              <a:rPr lang="en-US" altLang="zh-CN" dirty="0">
                <a:latin typeface="FrutigerLTStd-Light"/>
              </a:rPr>
              <a:t>either highly active ADH or slow acetaldehyde breakdown (</a:t>
            </a:r>
            <a:r>
              <a:rPr lang="en-US" altLang="zh-CN" dirty="0" smtClean="0">
                <a:latin typeface="FrutigerLTStd-Light"/>
              </a:rPr>
              <a:t>via aldehyde </a:t>
            </a:r>
            <a:r>
              <a:rPr lang="en-US" altLang="zh-CN" dirty="0">
                <a:latin typeface="FrutigerLTStd-Light"/>
              </a:rPr>
              <a:t>dehydrogenase, ALDH) exhibit an especially elevated </a:t>
            </a:r>
            <a:r>
              <a:rPr lang="en-US" altLang="zh-CN" dirty="0" smtClean="0">
                <a:latin typeface="FrutigerLTStd-Light"/>
              </a:rPr>
              <a:t>risk of </a:t>
            </a:r>
            <a:r>
              <a:rPr lang="en-US" altLang="zh-CN" dirty="0">
                <a:latin typeface="FrutigerLTStd-Light"/>
              </a:rPr>
              <a:t>developing oral and esophageal carcinomas.</a:t>
            </a:r>
            <a:endParaRPr lang="zh-CN" altLang="en-US" dirty="0"/>
          </a:p>
        </p:txBody>
      </p:sp>
      <p:sp>
        <p:nvSpPr>
          <p:cNvPr id="4" name="Rectangle 3"/>
          <p:cNvSpPr/>
          <p:nvPr/>
        </p:nvSpPr>
        <p:spPr>
          <a:xfrm>
            <a:off x="3506186" y="288780"/>
            <a:ext cx="5354351" cy="584775"/>
          </a:xfrm>
          <a:prstGeom prst="rect">
            <a:avLst/>
          </a:prstGeom>
        </p:spPr>
        <p:txBody>
          <a:bodyPr wrap="none">
            <a:spAutoFit/>
          </a:bodyPr>
          <a:lstStyle/>
          <a:p>
            <a:r>
              <a:rPr lang="en-US" altLang="zh-CN" sz="3200" b="1" dirty="0">
                <a:solidFill>
                  <a:srgbClr val="1271FF"/>
                </a:solidFill>
                <a:latin typeface="FrutigerLTStd-Bold"/>
              </a:rPr>
              <a:t>Figure 12.14 </a:t>
            </a:r>
            <a:r>
              <a:rPr lang="en-US" altLang="zh-CN" sz="3200" b="1" dirty="0">
                <a:solidFill>
                  <a:srgbClr val="000000"/>
                </a:solidFill>
                <a:latin typeface="FrutigerLTStd-Bold"/>
              </a:rPr>
              <a:t>DNA adducts </a:t>
            </a:r>
            <a:endParaRPr lang="zh-CN" altLang="en-US" sz="3200" dirty="0"/>
          </a:p>
        </p:txBody>
      </p:sp>
    </p:spTree>
    <p:extLst>
      <p:ext uri="{BB962C8B-B14F-4D97-AF65-F5344CB8AC3E}">
        <p14:creationId xmlns:p14="http://schemas.microsoft.com/office/powerpoint/2010/main" val="3146931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figure_12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0" y="185895"/>
            <a:ext cx="65151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459734" y="1268088"/>
            <a:ext cx="4596384" cy="830997"/>
          </a:xfrm>
          <a:prstGeom prst="rect">
            <a:avLst/>
          </a:prstGeom>
        </p:spPr>
        <p:txBody>
          <a:bodyPr wrap="square">
            <a:spAutoFit/>
          </a:bodyPr>
          <a:lstStyle/>
          <a:p>
            <a:r>
              <a:rPr lang="fr-FR" altLang="zh-CN" sz="2400" b="1" dirty="0">
                <a:solidFill>
                  <a:srgbClr val="1271FF"/>
                </a:solidFill>
                <a:latin typeface="FrutigerLTStd-Bold"/>
              </a:rPr>
              <a:t>Figure 12.15 </a:t>
            </a:r>
            <a:r>
              <a:rPr lang="fr-FR" altLang="zh-CN" sz="2400" b="1" i="1" dirty="0">
                <a:solidFill>
                  <a:srgbClr val="000000"/>
                </a:solidFill>
                <a:latin typeface="FrutigerLTStd-BoldItalic"/>
              </a:rPr>
              <a:t>p53 </a:t>
            </a:r>
            <a:r>
              <a:rPr lang="fr-FR" altLang="zh-CN" sz="2400" b="1" dirty="0">
                <a:solidFill>
                  <a:srgbClr val="000000"/>
                </a:solidFill>
                <a:latin typeface="FrutigerLTStd-Bold"/>
              </a:rPr>
              <a:t>point </a:t>
            </a:r>
            <a:r>
              <a:rPr lang="fr-FR" altLang="zh-CN" sz="2400" b="1" dirty="0" smtClean="0">
                <a:solidFill>
                  <a:srgbClr val="000000"/>
                </a:solidFill>
                <a:latin typeface="FrutigerLTStd-Bold"/>
              </a:rPr>
              <a:t>mutations </a:t>
            </a:r>
            <a:r>
              <a:rPr lang="en-US" altLang="zh-CN" sz="2400" b="1" dirty="0" smtClean="0">
                <a:solidFill>
                  <a:srgbClr val="000000"/>
                </a:solidFill>
                <a:latin typeface="FrutigerLTStd-Bold"/>
              </a:rPr>
              <a:t>caused </a:t>
            </a:r>
            <a:r>
              <a:rPr lang="en-US" altLang="zh-CN" sz="2400" b="1" dirty="0">
                <a:solidFill>
                  <a:srgbClr val="000000"/>
                </a:solidFill>
                <a:latin typeface="FrutigerLTStd-Bold"/>
              </a:rPr>
              <a:t>by mutagens</a:t>
            </a:r>
            <a:endParaRPr lang="zh-CN" altLang="en-US" sz="2400" dirty="0"/>
          </a:p>
        </p:txBody>
      </p:sp>
    </p:spTree>
    <p:extLst>
      <p:ext uri="{BB962C8B-B14F-4D97-AF65-F5344CB8AC3E}">
        <p14:creationId xmlns:p14="http://schemas.microsoft.com/office/powerpoint/2010/main" val="801478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figure_12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66" y="1124712"/>
            <a:ext cx="7750946" cy="549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6066" y="273967"/>
            <a:ext cx="10938254" cy="400110"/>
          </a:xfrm>
          <a:prstGeom prst="rect">
            <a:avLst/>
          </a:prstGeom>
        </p:spPr>
        <p:txBody>
          <a:bodyPr wrap="square">
            <a:spAutoFit/>
          </a:bodyPr>
          <a:lstStyle/>
          <a:p>
            <a:r>
              <a:rPr lang="en-US" altLang="zh-CN" sz="2000" b="1" dirty="0">
                <a:solidFill>
                  <a:srgbClr val="1271FF"/>
                </a:solidFill>
                <a:latin typeface="FrutigerLTStd-Bold"/>
              </a:rPr>
              <a:t>Figure 12.16 </a:t>
            </a:r>
            <a:r>
              <a:rPr lang="en-US" altLang="zh-CN" sz="2000" b="1" dirty="0">
                <a:solidFill>
                  <a:srgbClr val="000000"/>
                </a:solidFill>
                <a:latin typeface="FrutigerLTStd-Bold"/>
              </a:rPr>
              <a:t>Large-scale </a:t>
            </a:r>
            <a:r>
              <a:rPr lang="en-US" altLang="zh-CN" sz="2000" b="1" dirty="0" smtClean="0">
                <a:solidFill>
                  <a:srgbClr val="000000"/>
                </a:solidFill>
                <a:latin typeface="FrutigerLTStd-Bold"/>
              </a:rPr>
              <a:t>genome sequencing </a:t>
            </a:r>
            <a:r>
              <a:rPr lang="en-US" altLang="zh-CN" sz="2000" b="1" dirty="0">
                <a:solidFill>
                  <a:srgbClr val="000000"/>
                </a:solidFill>
                <a:latin typeface="FrutigerLTStd-Bold"/>
              </a:rPr>
              <a:t>reveals diverse </a:t>
            </a:r>
            <a:r>
              <a:rPr lang="en-US" altLang="zh-CN" sz="2000" b="1" dirty="0" smtClean="0">
                <a:solidFill>
                  <a:srgbClr val="000000"/>
                </a:solidFill>
                <a:latin typeface="FrutigerLTStd-Bold"/>
              </a:rPr>
              <a:t>patterns of </a:t>
            </a:r>
            <a:r>
              <a:rPr lang="en-US" altLang="zh-CN" sz="2000" b="1" dirty="0">
                <a:solidFill>
                  <a:srgbClr val="000000"/>
                </a:solidFill>
                <a:latin typeface="FrutigerLTStd-Bold"/>
              </a:rPr>
              <a:t>mutagenesis</a:t>
            </a:r>
            <a:endParaRPr lang="zh-CN" altLang="en-US" sz="2000" dirty="0"/>
          </a:p>
        </p:txBody>
      </p:sp>
      <p:sp>
        <p:nvSpPr>
          <p:cNvPr id="3" name="Rectangle 2"/>
          <p:cNvSpPr/>
          <p:nvPr/>
        </p:nvSpPr>
        <p:spPr>
          <a:xfrm>
            <a:off x="8059812" y="2426093"/>
            <a:ext cx="3874008" cy="2893100"/>
          </a:xfrm>
          <a:prstGeom prst="rect">
            <a:avLst/>
          </a:prstGeom>
        </p:spPr>
        <p:txBody>
          <a:bodyPr wrap="square">
            <a:spAutoFit/>
          </a:bodyPr>
          <a:lstStyle/>
          <a:p>
            <a:r>
              <a:rPr lang="en-US" altLang="zh-CN" sz="1400" dirty="0">
                <a:latin typeface="FrutigerLTStd-Light"/>
              </a:rPr>
              <a:t>AML, acute </a:t>
            </a:r>
            <a:r>
              <a:rPr lang="en-US" altLang="zh-CN" sz="1400" dirty="0" err="1">
                <a:latin typeface="FrutigerLTStd-Light"/>
              </a:rPr>
              <a:t>myelogenous</a:t>
            </a:r>
            <a:r>
              <a:rPr lang="en-US" altLang="zh-CN" sz="1400" dirty="0">
                <a:latin typeface="FrutigerLTStd-Light"/>
              </a:rPr>
              <a:t> leukemia;</a:t>
            </a:r>
          </a:p>
          <a:p>
            <a:r>
              <a:rPr lang="en-US" altLang="zh-CN" sz="1400" dirty="0">
                <a:latin typeface="FrutigerLTStd-Light"/>
              </a:rPr>
              <a:t>NB, </a:t>
            </a:r>
            <a:r>
              <a:rPr lang="en-US" altLang="zh-CN" sz="1400" dirty="0" err="1">
                <a:latin typeface="FrutigerLTStd-Light"/>
              </a:rPr>
              <a:t>neuroblastoma</a:t>
            </a:r>
            <a:r>
              <a:rPr lang="en-US" altLang="zh-CN" sz="1400" dirty="0">
                <a:latin typeface="FrutigerLTStd-Light"/>
              </a:rPr>
              <a:t>; </a:t>
            </a:r>
            <a:endParaRPr lang="en-US" altLang="zh-CN" sz="1400" dirty="0" smtClean="0">
              <a:latin typeface="FrutigerLTStd-Light"/>
            </a:endParaRPr>
          </a:p>
          <a:p>
            <a:r>
              <a:rPr lang="en-US" altLang="zh-CN" sz="1400" dirty="0" smtClean="0">
                <a:latin typeface="FrutigerLTStd-Light"/>
              </a:rPr>
              <a:t>CLL</a:t>
            </a:r>
            <a:r>
              <a:rPr lang="en-US" altLang="zh-CN" sz="1400" dirty="0">
                <a:latin typeface="FrutigerLTStd-Light"/>
              </a:rPr>
              <a:t>, </a:t>
            </a:r>
            <a:r>
              <a:rPr lang="en-US" altLang="zh-CN" sz="1400" dirty="0" smtClean="0">
                <a:latin typeface="FrutigerLTStd-Light"/>
              </a:rPr>
              <a:t>chronic lymphocytic </a:t>
            </a:r>
            <a:r>
              <a:rPr lang="en-US" altLang="zh-CN" sz="1400" dirty="0">
                <a:latin typeface="FrutigerLTStd-Light"/>
              </a:rPr>
              <a:t>leukemia; </a:t>
            </a:r>
            <a:endParaRPr lang="en-US" altLang="zh-CN" sz="1400" dirty="0" smtClean="0">
              <a:latin typeface="FrutigerLTStd-Light"/>
            </a:endParaRPr>
          </a:p>
          <a:p>
            <a:r>
              <a:rPr lang="en-US" altLang="zh-CN" sz="1400" dirty="0" smtClean="0">
                <a:latin typeface="FrutigerLTStd-Light"/>
              </a:rPr>
              <a:t>MM</a:t>
            </a:r>
            <a:r>
              <a:rPr lang="en-US" altLang="zh-CN" sz="1400" dirty="0">
                <a:latin typeface="FrutigerLTStd-Light"/>
              </a:rPr>
              <a:t>, </a:t>
            </a:r>
            <a:r>
              <a:rPr lang="en-US" altLang="zh-CN" sz="1400" dirty="0" smtClean="0">
                <a:latin typeface="FrutigerLTStd-Light"/>
              </a:rPr>
              <a:t>multiple myeloma</a:t>
            </a:r>
            <a:r>
              <a:rPr lang="en-US" altLang="zh-CN" sz="1400" dirty="0">
                <a:latin typeface="FrutigerLTStd-Light"/>
              </a:rPr>
              <a:t>; </a:t>
            </a:r>
            <a:endParaRPr lang="en-US" altLang="zh-CN" sz="1400" dirty="0" smtClean="0">
              <a:latin typeface="FrutigerLTStd-Light"/>
            </a:endParaRPr>
          </a:p>
          <a:p>
            <a:r>
              <a:rPr lang="en-US" altLang="zh-CN" sz="1400" dirty="0" smtClean="0">
                <a:latin typeface="FrutigerLTStd-Light"/>
              </a:rPr>
              <a:t>OV</a:t>
            </a:r>
            <a:r>
              <a:rPr lang="en-US" altLang="zh-CN" sz="1400" dirty="0">
                <a:latin typeface="FrutigerLTStd-Light"/>
              </a:rPr>
              <a:t>, ovarian carcinoma;</a:t>
            </a:r>
          </a:p>
          <a:p>
            <a:r>
              <a:rPr lang="en-US" altLang="zh-CN" sz="1400" dirty="0">
                <a:latin typeface="FrutigerLTStd-Light"/>
              </a:rPr>
              <a:t>BR, breast ca., </a:t>
            </a:r>
            <a:endParaRPr lang="en-US" altLang="zh-CN" sz="1400" dirty="0" smtClean="0">
              <a:latin typeface="FrutigerLTStd-Light"/>
            </a:endParaRPr>
          </a:p>
          <a:p>
            <a:r>
              <a:rPr lang="en-US" altLang="zh-CN" sz="1400" dirty="0" smtClean="0">
                <a:latin typeface="FrutigerLTStd-Light"/>
              </a:rPr>
              <a:t>PR</a:t>
            </a:r>
            <a:r>
              <a:rPr lang="en-US" altLang="zh-CN" sz="1400" dirty="0">
                <a:latin typeface="FrutigerLTStd-Light"/>
              </a:rPr>
              <a:t>, prostate carcinoma;</a:t>
            </a:r>
          </a:p>
          <a:p>
            <a:r>
              <a:rPr lang="en-US" altLang="zh-CN" sz="1400" dirty="0">
                <a:latin typeface="FrutigerLTStd-Light"/>
              </a:rPr>
              <a:t>GBM, </a:t>
            </a:r>
            <a:r>
              <a:rPr lang="en-US" altLang="zh-CN" sz="1400" dirty="0" err="1">
                <a:latin typeface="FrutigerLTStd-Light"/>
              </a:rPr>
              <a:t>glioblastoma</a:t>
            </a:r>
            <a:r>
              <a:rPr lang="en-US" altLang="zh-CN" sz="1400" dirty="0">
                <a:latin typeface="FrutigerLTStd-Light"/>
              </a:rPr>
              <a:t> </a:t>
            </a:r>
            <a:r>
              <a:rPr lang="en-US" altLang="zh-CN" sz="1400" dirty="0" err="1">
                <a:latin typeface="FrutigerLTStd-Light"/>
              </a:rPr>
              <a:t>multiforme</a:t>
            </a:r>
            <a:r>
              <a:rPr lang="en-US" altLang="zh-CN" sz="1400" dirty="0">
                <a:latin typeface="FrutigerLTStd-Light"/>
              </a:rPr>
              <a:t>; </a:t>
            </a:r>
            <a:endParaRPr lang="en-US" altLang="zh-CN" sz="1400" dirty="0" smtClean="0">
              <a:latin typeface="FrutigerLTStd-Light"/>
            </a:endParaRPr>
          </a:p>
          <a:p>
            <a:r>
              <a:rPr lang="en-US" altLang="zh-CN" sz="1400" dirty="0" err="1" smtClean="0">
                <a:latin typeface="FrutigerLTStd-Light"/>
              </a:rPr>
              <a:t>H&amp;N,head-and-neck</a:t>
            </a:r>
            <a:r>
              <a:rPr lang="en-US" altLang="zh-CN" sz="1400" dirty="0" smtClean="0">
                <a:latin typeface="FrutigerLTStd-Light"/>
              </a:rPr>
              <a:t> </a:t>
            </a:r>
            <a:r>
              <a:rPr lang="en-US" altLang="zh-CN" sz="1400" dirty="0">
                <a:latin typeface="FrutigerLTStd-Light"/>
              </a:rPr>
              <a:t>squamous cell carcinoma;</a:t>
            </a:r>
          </a:p>
          <a:p>
            <a:r>
              <a:rPr lang="en-US" altLang="zh-CN" sz="1400" dirty="0">
                <a:latin typeface="FrutigerLTStd-Light"/>
              </a:rPr>
              <a:t>CRC, colorectal carcinoma; </a:t>
            </a:r>
            <a:endParaRPr lang="en-US" altLang="zh-CN" sz="1400" dirty="0" smtClean="0">
              <a:latin typeface="FrutigerLTStd-Light"/>
            </a:endParaRPr>
          </a:p>
          <a:p>
            <a:r>
              <a:rPr lang="en-US" altLang="zh-CN" sz="1400" dirty="0" smtClean="0">
                <a:latin typeface="FrutigerLTStd-Light"/>
              </a:rPr>
              <a:t>LUAD</a:t>
            </a:r>
            <a:r>
              <a:rPr lang="en-US" altLang="zh-CN" sz="1400" dirty="0">
                <a:latin typeface="FrutigerLTStd-Light"/>
              </a:rPr>
              <a:t>, </a:t>
            </a:r>
            <a:r>
              <a:rPr lang="en-US" altLang="zh-CN" sz="1400" dirty="0" smtClean="0">
                <a:latin typeface="FrutigerLTStd-Light"/>
              </a:rPr>
              <a:t>lung adenocarcinoma</a:t>
            </a:r>
            <a:r>
              <a:rPr lang="en-US" altLang="zh-CN" sz="1400" dirty="0">
                <a:latin typeface="FrutigerLTStd-Light"/>
              </a:rPr>
              <a:t>; </a:t>
            </a:r>
            <a:endParaRPr lang="en-US" altLang="zh-CN" sz="1400" dirty="0" smtClean="0">
              <a:latin typeface="FrutigerLTStd-Light"/>
            </a:endParaRPr>
          </a:p>
          <a:p>
            <a:r>
              <a:rPr lang="en-US" altLang="zh-CN" sz="1400" dirty="0" smtClean="0">
                <a:latin typeface="FrutigerLTStd-Light"/>
              </a:rPr>
              <a:t>LUSC</a:t>
            </a:r>
            <a:r>
              <a:rPr lang="en-US" altLang="zh-CN" sz="1400" dirty="0">
                <a:latin typeface="FrutigerLTStd-Light"/>
              </a:rPr>
              <a:t>, lung </a:t>
            </a:r>
            <a:r>
              <a:rPr lang="en-US" altLang="zh-CN" sz="1400" dirty="0" smtClean="0">
                <a:latin typeface="FrutigerLTStd-Light"/>
              </a:rPr>
              <a:t>squamous cell </a:t>
            </a:r>
            <a:r>
              <a:rPr lang="en-US" altLang="zh-CN" sz="1400" dirty="0">
                <a:latin typeface="FrutigerLTStd-Light"/>
              </a:rPr>
              <a:t>carcinoma; </a:t>
            </a:r>
            <a:endParaRPr lang="en-US" altLang="zh-CN" sz="1400" dirty="0" smtClean="0">
              <a:latin typeface="FrutigerLTStd-Light"/>
            </a:endParaRPr>
          </a:p>
          <a:p>
            <a:r>
              <a:rPr lang="en-US" altLang="zh-CN" sz="1400" dirty="0" smtClean="0">
                <a:latin typeface="FrutigerLTStd-Light"/>
              </a:rPr>
              <a:t>MEL</a:t>
            </a:r>
            <a:r>
              <a:rPr lang="en-US" altLang="zh-CN" sz="1400" dirty="0">
                <a:latin typeface="FrutigerLTStd-Light"/>
              </a:rPr>
              <a:t>, melanoma.</a:t>
            </a:r>
            <a:endParaRPr lang="zh-CN" altLang="en-US" sz="1400" dirty="0"/>
          </a:p>
        </p:txBody>
      </p:sp>
    </p:spTree>
    <p:extLst>
      <p:ext uri="{BB962C8B-B14F-4D97-AF65-F5344CB8AC3E}">
        <p14:creationId xmlns:p14="http://schemas.microsoft.com/office/powerpoint/2010/main" val="1941035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12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930" y="530352"/>
            <a:ext cx="5129815" cy="5833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05016" y="3124154"/>
            <a:ext cx="4578096" cy="646331"/>
          </a:xfrm>
          <a:prstGeom prst="rect">
            <a:avLst/>
          </a:prstGeom>
        </p:spPr>
        <p:txBody>
          <a:bodyPr wrap="square">
            <a:spAutoFit/>
          </a:bodyPr>
          <a:lstStyle/>
          <a:p>
            <a:r>
              <a:rPr lang="en-US" altLang="zh-CN" b="1" dirty="0">
                <a:solidFill>
                  <a:srgbClr val="1271FF"/>
                </a:solidFill>
                <a:latin typeface="FrutigerLTStd-Bold"/>
              </a:rPr>
              <a:t>Figure 12.1 </a:t>
            </a:r>
            <a:r>
              <a:rPr lang="en-US" altLang="zh-CN" b="1" dirty="0">
                <a:solidFill>
                  <a:srgbClr val="000000"/>
                </a:solidFill>
                <a:latin typeface="FrutigerLTStd-Bold"/>
              </a:rPr>
              <a:t>Tissue organization and</a:t>
            </a:r>
          </a:p>
          <a:p>
            <a:r>
              <a:rPr lang="en-US" altLang="zh-CN" b="1" dirty="0">
                <a:solidFill>
                  <a:srgbClr val="000000"/>
                </a:solidFill>
                <a:latin typeface="FrutigerLTStd-Bold"/>
              </a:rPr>
              <a:t>protection of the stem cell genome</a:t>
            </a:r>
            <a:endParaRPr lang="zh-CN" altLang="en-US" dirty="0"/>
          </a:p>
        </p:txBody>
      </p:sp>
      <p:sp>
        <p:nvSpPr>
          <p:cNvPr id="3" name="Rectangle 2"/>
          <p:cNvSpPr/>
          <p:nvPr/>
        </p:nvSpPr>
        <p:spPr>
          <a:xfrm>
            <a:off x="6326124" y="992231"/>
            <a:ext cx="5135880" cy="1015663"/>
          </a:xfrm>
          <a:prstGeom prst="rect">
            <a:avLst/>
          </a:prstGeom>
        </p:spPr>
        <p:txBody>
          <a:bodyPr wrap="square">
            <a:spAutoFit/>
          </a:bodyPr>
          <a:lstStyle/>
          <a:p>
            <a:r>
              <a:rPr lang="en-US" altLang="zh-CN" sz="2000" dirty="0">
                <a:solidFill>
                  <a:srgbClr val="1271FF"/>
                </a:solidFill>
                <a:latin typeface="ACaslonPro-Regular"/>
              </a:rPr>
              <a:t>12.1 Tissues are organized to minimize the </a:t>
            </a:r>
            <a:r>
              <a:rPr lang="en-US" altLang="zh-CN" sz="2000" dirty="0" smtClean="0">
                <a:solidFill>
                  <a:srgbClr val="1271FF"/>
                </a:solidFill>
                <a:latin typeface="ACaslonPro-Regular"/>
              </a:rPr>
              <a:t>progressive accumulation </a:t>
            </a:r>
            <a:r>
              <a:rPr lang="en-US" altLang="zh-CN" sz="2000" dirty="0">
                <a:solidFill>
                  <a:srgbClr val="1271FF"/>
                </a:solidFill>
                <a:latin typeface="ACaslonPro-Regular"/>
              </a:rPr>
              <a:t>of mutations</a:t>
            </a:r>
            <a:endParaRPr lang="zh-CN" altLang="en-US" sz="2000" dirty="0"/>
          </a:p>
        </p:txBody>
      </p:sp>
    </p:spTree>
    <p:extLst>
      <p:ext uri="{BB962C8B-B14F-4D97-AF65-F5344CB8AC3E}">
        <p14:creationId xmlns:p14="http://schemas.microsoft.com/office/powerpoint/2010/main" val="533260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figure_12_1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 y="1600200"/>
            <a:ext cx="6311591" cy="4690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06754" y="1187287"/>
            <a:ext cx="4714102" cy="5355312"/>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The </a:t>
            </a:r>
            <a:r>
              <a:rPr lang="en-US" altLang="zh-CN" dirty="0" smtClean="0">
                <a:solidFill>
                  <a:srgbClr val="000000"/>
                </a:solidFill>
                <a:latin typeface="FrutigerLTStd-Light"/>
              </a:rPr>
              <a:t>fungal toxin </a:t>
            </a:r>
            <a:r>
              <a:rPr lang="en-US" altLang="zh-CN" dirty="0" err="1">
                <a:solidFill>
                  <a:srgbClr val="000000"/>
                </a:solidFill>
                <a:latin typeface="FrutigerLTStd-Light"/>
              </a:rPr>
              <a:t>aflatoxin</a:t>
            </a:r>
            <a:r>
              <a:rPr lang="en-US" altLang="zh-CN" dirty="0">
                <a:solidFill>
                  <a:srgbClr val="000000"/>
                </a:solidFill>
                <a:latin typeface="FrutigerLTStd-Light"/>
              </a:rPr>
              <a:t> B</a:t>
            </a:r>
            <a:r>
              <a:rPr lang="en-US" altLang="zh-CN" sz="800" dirty="0">
                <a:solidFill>
                  <a:srgbClr val="000000"/>
                </a:solidFill>
                <a:latin typeface="FrutigerLTStd-Light"/>
              </a:rPr>
              <a:t>1 </a:t>
            </a:r>
            <a:r>
              <a:rPr lang="en-US" altLang="zh-CN" dirty="0">
                <a:solidFill>
                  <a:srgbClr val="000000"/>
                </a:solidFill>
                <a:latin typeface="FrutigerLTStd-Light"/>
              </a:rPr>
              <a:t>(AFB</a:t>
            </a:r>
            <a:r>
              <a:rPr lang="en-US" altLang="zh-CN" sz="800" dirty="0">
                <a:solidFill>
                  <a:srgbClr val="000000"/>
                </a:solidFill>
                <a:latin typeface="FrutigerLTStd-Light"/>
              </a:rPr>
              <a:t>1</a:t>
            </a:r>
            <a:r>
              <a:rPr lang="en-US" altLang="zh-CN" dirty="0">
                <a:solidFill>
                  <a:srgbClr val="000000"/>
                </a:solidFill>
                <a:latin typeface="FrutigerLTStd-Light"/>
              </a:rPr>
              <a:t>) is made by molds, largely </a:t>
            </a:r>
            <a:r>
              <a:rPr lang="en-US" altLang="zh-CN" i="1" dirty="0" err="1">
                <a:solidFill>
                  <a:srgbClr val="000000"/>
                </a:solidFill>
                <a:latin typeface="FrutigerLTStd-LightItalic"/>
              </a:rPr>
              <a:t>Aspergillus</a:t>
            </a:r>
            <a:r>
              <a:rPr lang="en-US" altLang="zh-CN" i="1" dirty="0">
                <a:solidFill>
                  <a:srgbClr val="000000"/>
                </a:solidFill>
                <a:latin typeface="FrutigerLTStd-LightItalic"/>
              </a:rPr>
              <a:t> </a:t>
            </a:r>
            <a:r>
              <a:rPr lang="en-US" altLang="zh-CN" i="1" dirty="0" err="1" smtClean="0">
                <a:solidFill>
                  <a:srgbClr val="000000"/>
                </a:solidFill>
                <a:latin typeface="FrutigerLTStd-LightItalic"/>
              </a:rPr>
              <a:t>flavus</a:t>
            </a:r>
            <a:r>
              <a:rPr lang="en-US" altLang="zh-CN" i="1" dirty="0" smtClean="0">
                <a:solidFill>
                  <a:srgbClr val="000000"/>
                </a:solidFill>
                <a:latin typeface="FrutigerLTStd-LightItalic"/>
              </a:rPr>
              <a:t> </a:t>
            </a:r>
            <a:r>
              <a:rPr lang="en-US" altLang="zh-CN" dirty="0" smtClean="0">
                <a:solidFill>
                  <a:srgbClr val="000000"/>
                </a:solidFill>
                <a:latin typeface="FrutigerLTStd-Light"/>
              </a:rPr>
              <a:t>(</a:t>
            </a:r>
            <a:r>
              <a:rPr lang="en-US" altLang="zh-CN" i="1" dirty="0" smtClean="0">
                <a:solidFill>
                  <a:srgbClr val="000000"/>
                </a:solidFill>
                <a:latin typeface="FrutigerLTStd-LightItalic"/>
              </a:rPr>
              <a:t>inset</a:t>
            </a:r>
            <a:r>
              <a:rPr lang="en-US" altLang="zh-CN" dirty="0">
                <a:solidFill>
                  <a:srgbClr val="000000"/>
                </a:solidFill>
                <a:latin typeface="FrutigerLTStd-Light"/>
              </a:rPr>
              <a:t>), that grow on peanuts and grains that have been </a:t>
            </a:r>
            <a:r>
              <a:rPr lang="en-US" altLang="zh-CN" dirty="0" smtClean="0">
                <a:solidFill>
                  <a:srgbClr val="000000"/>
                </a:solidFill>
                <a:latin typeface="FrutigerLTStd-Light"/>
              </a:rPr>
              <a:t>stored</a:t>
            </a:r>
            <a:r>
              <a:rPr lang="zh-CN" altLang="en-US" dirty="0" smtClean="0">
                <a:solidFill>
                  <a:srgbClr val="000000"/>
                </a:solidFill>
                <a:latin typeface="FrutigerLTStd-Light"/>
              </a:rPr>
              <a:t> </a:t>
            </a:r>
            <a:r>
              <a:rPr lang="en-US" altLang="zh-CN" dirty="0" smtClean="0">
                <a:solidFill>
                  <a:srgbClr val="000000"/>
                </a:solidFill>
                <a:latin typeface="FrutigerLTStd-Light"/>
              </a:rPr>
              <a:t>improperly</a:t>
            </a:r>
            <a:r>
              <a:rPr lang="en-US" altLang="zh-CN" dirty="0">
                <a:solidFill>
                  <a:srgbClr val="000000"/>
                </a:solidFill>
                <a:latin typeface="FrutigerLTStd-Light"/>
              </a:rPr>
              <a:t>, notably in areas of high rainfall and humidity; it is one </a:t>
            </a:r>
            <a:r>
              <a:rPr lang="en-US" altLang="zh-CN" dirty="0" smtClean="0">
                <a:solidFill>
                  <a:srgbClr val="000000"/>
                </a:solidFill>
                <a:latin typeface="FrutigerLTStd-Light"/>
              </a:rPr>
              <a:t>of</a:t>
            </a:r>
            <a:r>
              <a:rPr lang="zh-CN" altLang="en-US" dirty="0" smtClean="0">
                <a:solidFill>
                  <a:srgbClr val="000000"/>
                </a:solidFill>
                <a:latin typeface="FrutigerLTStd-Light"/>
              </a:rPr>
              <a:t> </a:t>
            </a:r>
            <a:r>
              <a:rPr lang="en-US" altLang="zh-CN" dirty="0" smtClean="0">
                <a:solidFill>
                  <a:srgbClr val="000000"/>
                </a:solidFill>
                <a:latin typeface="FrutigerLTStd-Light"/>
              </a:rPr>
              <a:t>the </a:t>
            </a:r>
            <a:r>
              <a:rPr lang="en-US" altLang="zh-CN" dirty="0">
                <a:solidFill>
                  <a:srgbClr val="000000"/>
                </a:solidFill>
                <a:latin typeface="FrutigerLTStd-Light"/>
              </a:rPr>
              <a:t>most potently mutagenic substances known (see Figure 2.28</a:t>
            </a:r>
            <a:r>
              <a:rPr lang="en-US" altLang="zh-CN" dirty="0" smtClean="0">
                <a:solidFill>
                  <a:srgbClr val="000000"/>
                </a:solidFill>
                <a:latin typeface="FrutigerLTStd-Light"/>
              </a:rPr>
              <a:t>).</a:t>
            </a:r>
            <a:r>
              <a:rPr lang="zh-CN" altLang="en-US" dirty="0" smtClean="0">
                <a:solidFill>
                  <a:srgbClr val="000000"/>
                </a:solidFill>
                <a:latin typeface="FrutigerLTStd-Light"/>
              </a:rPr>
              <a:t> </a:t>
            </a:r>
            <a:r>
              <a:rPr lang="en-US" altLang="zh-CN" dirty="0" smtClean="0">
                <a:solidFill>
                  <a:srgbClr val="000000"/>
                </a:solidFill>
                <a:latin typeface="FrutigerLTStd-Light"/>
              </a:rPr>
              <a:t>Within </a:t>
            </a:r>
            <a:r>
              <a:rPr lang="en-US" altLang="zh-CN" dirty="0">
                <a:solidFill>
                  <a:srgbClr val="000000"/>
                </a:solidFill>
                <a:latin typeface="FrutigerLTStd-Light"/>
              </a:rPr>
              <a:t>the Jiangsu province of eastern China, the incidence </a:t>
            </a:r>
            <a:r>
              <a:rPr lang="en-US" altLang="zh-CN" dirty="0" smtClean="0">
                <a:solidFill>
                  <a:srgbClr val="000000"/>
                </a:solidFill>
                <a:latin typeface="FrutigerLTStd-Light"/>
              </a:rPr>
              <a:t>of</a:t>
            </a:r>
            <a:r>
              <a:rPr lang="zh-CN" altLang="en-US" dirty="0" smtClean="0">
                <a:solidFill>
                  <a:srgbClr val="000000"/>
                </a:solidFill>
                <a:latin typeface="FrutigerLTStd-Light"/>
              </a:rPr>
              <a:t> </a:t>
            </a:r>
            <a:r>
              <a:rPr lang="en-US" altLang="zh-CN" dirty="0" smtClean="0">
                <a:solidFill>
                  <a:srgbClr val="000000"/>
                </a:solidFill>
                <a:latin typeface="FrutigerLTStd-Light"/>
              </a:rPr>
              <a:t>hepatocellular </a:t>
            </a:r>
            <a:r>
              <a:rPr lang="en-US" altLang="zh-CN" dirty="0">
                <a:solidFill>
                  <a:srgbClr val="000000"/>
                </a:solidFill>
                <a:latin typeface="FrutigerLTStd-Light"/>
              </a:rPr>
              <a:t>carcinoma (HCC) cases (</a:t>
            </a:r>
            <a:r>
              <a:rPr lang="en-US" altLang="zh-CN" i="1" dirty="0">
                <a:solidFill>
                  <a:srgbClr val="000000"/>
                </a:solidFill>
                <a:latin typeface="FrutigerLTStd-LightItalic"/>
              </a:rPr>
              <a:t>brown dots</a:t>
            </a:r>
            <a:r>
              <a:rPr lang="en-US" altLang="zh-CN" dirty="0">
                <a:solidFill>
                  <a:srgbClr val="000000"/>
                </a:solidFill>
                <a:latin typeface="FrutigerLTStd-Light"/>
              </a:rPr>
              <a:t>) is 8-fold </a:t>
            </a:r>
            <a:r>
              <a:rPr lang="en-US" altLang="zh-CN" dirty="0" smtClean="0">
                <a:solidFill>
                  <a:srgbClr val="000000"/>
                </a:solidFill>
                <a:latin typeface="FrutigerLTStd-Light"/>
              </a:rPr>
              <a:t>higher</a:t>
            </a:r>
            <a:r>
              <a:rPr lang="zh-CN" altLang="en-US" dirty="0" smtClean="0">
                <a:solidFill>
                  <a:srgbClr val="000000"/>
                </a:solidFill>
                <a:latin typeface="FrutigerLTStd-Light"/>
              </a:rPr>
              <a:t> </a:t>
            </a:r>
            <a:r>
              <a:rPr lang="en-US" altLang="zh-CN" dirty="0" smtClean="0">
                <a:solidFill>
                  <a:srgbClr val="000000"/>
                </a:solidFill>
                <a:latin typeface="FrutigerLTStd-Light"/>
              </a:rPr>
              <a:t>in </a:t>
            </a:r>
            <a:r>
              <a:rPr lang="en-US" altLang="zh-CN" dirty="0">
                <a:solidFill>
                  <a:srgbClr val="000000"/>
                </a:solidFill>
                <a:latin typeface="FrutigerLTStd-Light"/>
              </a:rPr>
              <a:t>the </a:t>
            </a:r>
            <a:r>
              <a:rPr lang="en-US" altLang="zh-CN" dirty="0">
                <a:solidFill>
                  <a:srgbClr val="FF0000"/>
                </a:solidFill>
                <a:latin typeface="FrutigerLTStd-Light"/>
              </a:rPr>
              <a:t>very humid southeastern </a:t>
            </a:r>
            <a:r>
              <a:rPr lang="en-US" altLang="zh-CN" dirty="0" err="1">
                <a:solidFill>
                  <a:srgbClr val="FF0000"/>
                </a:solidFill>
                <a:latin typeface="FrutigerLTStd-Light"/>
              </a:rPr>
              <a:t>Qidong</a:t>
            </a:r>
            <a:r>
              <a:rPr lang="en-US" altLang="zh-CN" dirty="0">
                <a:solidFill>
                  <a:srgbClr val="FF0000"/>
                </a:solidFill>
                <a:latin typeface="FrutigerLTStd-Light"/>
              </a:rPr>
              <a:t> peninsula </a:t>
            </a:r>
            <a:r>
              <a:rPr lang="en-US" altLang="zh-CN" dirty="0">
                <a:solidFill>
                  <a:srgbClr val="000000"/>
                </a:solidFill>
                <a:latin typeface="FrutigerLTStd-Light"/>
              </a:rPr>
              <a:t>(</a:t>
            </a:r>
            <a:r>
              <a:rPr lang="en-US" altLang="zh-CN" i="1" dirty="0">
                <a:solidFill>
                  <a:srgbClr val="000000"/>
                </a:solidFill>
                <a:latin typeface="FrutigerLTStd-LightItalic"/>
              </a:rPr>
              <a:t>arrow</a:t>
            </a:r>
            <a:r>
              <a:rPr lang="en-US" altLang="zh-CN" dirty="0">
                <a:solidFill>
                  <a:srgbClr val="000000"/>
                </a:solidFill>
                <a:latin typeface="FrutigerLTStd-Light"/>
              </a:rPr>
              <a:t>) than in </a:t>
            </a:r>
            <a:r>
              <a:rPr lang="en-US" altLang="zh-CN" dirty="0" smtClean="0">
                <a:solidFill>
                  <a:srgbClr val="000000"/>
                </a:solidFill>
                <a:latin typeface="FrutigerLTStd-Light"/>
              </a:rPr>
              <a:t>the</a:t>
            </a:r>
            <a:r>
              <a:rPr lang="zh-CN" altLang="en-US" dirty="0" smtClean="0">
                <a:solidFill>
                  <a:srgbClr val="000000"/>
                </a:solidFill>
                <a:latin typeface="FrutigerLTStd-Light"/>
              </a:rPr>
              <a:t> </a:t>
            </a:r>
            <a:r>
              <a:rPr lang="en-US" altLang="zh-CN" dirty="0" smtClean="0">
                <a:solidFill>
                  <a:srgbClr val="000000"/>
                </a:solidFill>
                <a:latin typeface="FrutigerLTStd-Light"/>
              </a:rPr>
              <a:t>northwestern </a:t>
            </a:r>
            <a:r>
              <a:rPr lang="en-US" altLang="zh-CN" dirty="0">
                <a:solidFill>
                  <a:srgbClr val="000000"/>
                </a:solidFill>
                <a:latin typeface="FrutigerLTStd-Light"/>
              </a:rPr>
              <a:t>parts of the province. The incidence of hepatitis B </a:t>
            </a:r>
            <a:r>
              <a:rPr lang="en-US" altLang="zh-CN" dirty="0" smtClean="0">
                <a:solidFill>
                  <a:srgbClr val="000000"/>
                </a:solidFill>
                <a:latin typeface="FrutigerLTStd-Light"/>
              </a:rPr>
              <a:t>virus</a:t>
            </a:r>
            <a:r>
              <a:rPr lang="zh-CN" altLang="en-US" dirty="0" smtClean="0">
                <a:solidFill>
                  <a:srgbClr val="000000"/>
                </a:solidFill>
                <a:latin typeface="FrutigerLTStd-Light"/>
              </a:rPr>
              <a:t> </a:t>
            </a:r>
            <a:r>
              <a:rPr lang="en-US" altLang="zh-CN" dirty="0" smtClean="0">
                <a:solidFill>
                  <a:srgbClr val="000000"/>
                </a:solidFill>
                <a:latin typeface="FrutigerLTStd-Light"/>
              </a:rPr>
              <a:t>(HBV</a:t>
            </a:r>
            <a:r>
              <a:rPr lang="en-US" altLang="zh-CN" dirty="0">
                <a:solidFill>
                  <a:srgbClr val="000000"/>
                </a:solidFill>
                <a:latin typeface="FrutigerLTStd-Light"/>
              </a:rPr>
              <a:t>) infection—a critical co-carcinogen in HCC pathogenesis (</a:t>
            </a:r>
            <a:r>
              <a:rPr lang="en-US" altLang="zh-CN" dirty="0" smtClean="0">
                <a:solidFill>
                  <a:srgbClr val="000000"/>
                </a:solidFill>
                <a:latin typeface="FrutigerLTStd-Light"/>
              </a:rPr>
              <a:t>see</a:t>
            </a:r>
            <a:r>
              <a:rPr lang="zh-CN" altLang="en-US" dirty="0" smtClean="0">
                <a:solidFill>
                  <a:srgbClr val="000000"/>
                </a:solidFill>
                <a:latin typeface="FrutigerLTStd-Light"/>
              </a:rPr>
              <a:t> </a:t>
            </a:r>
            <a:r>
              <a:rPr lang="en-US" altLang="zh-CN" dirty="0" smtClean="0">
                <a:solidFill>
                  <a:srgbClr val="000000"/>
                </a:solidFill>
                <a:latin typeface="FrutigerLTStd-Light"/>
              </a:rPr>
              <a:t>Section </a:t>
            </a:r>
            <a:r>
              <a:rPr lang="en-US" altLang="zh-CN" dirty="0">
                <a:solidFill>
                  <a:srgbClr val="000000"/>
                </a:solidFill>
                <a:latin typeface="FrutigerLTStd-Light"/>
              </a:rPr>
              <a:t>11.15)—is relatively constant across the province.</a:t>
            </a:r>
            <a:endParaRPr lang="zh-CN" altLang="en-US" dirty="0"/>
          </a:p>
        </p:txBody>
      </p:sp>
      <p:sp>
        <p:nvSpPr>
          <p:cNvPr id="3" name="Rectangle 2"/>
          <p:cNvSpPr/>
          <p:nvPr/>
        </p:nvSpPr>
        <p:spPr>
          <a:xfrm>
            <a:off x="1836348" y="346446"/>
            <a:ext cx="8205597" cy="954107"/>
          </a:xfrm>
          <a:prstGeom prst="rect">
            <a:avLst/>
          </a:prstGeom>
        </p:spPr>
        <p:txBody>
          <a:bodyPr wrap="square">
            <a:spAutoFit/>
          </a:bodyPr>
          <a:lstStyle/>
          <a:p>
            <a:pPr algn="ctr"/>
            <a:r>
              <a:rPr lang="en-US" altLang="zh-CN" sz="2800" b="1" dirty="0">
                <a:solidFill>
                  <a:srgbClr val="1271FF"/>
                </a:solidFill>
                <a:latin typeface="FrutigerLTStd-Bold"/>
              </a:rPr>
              <a:t>Figure 12.17 </a:t>
            </a:r>
            <a:r>
              <a:rPr lang="en-US" altLang="zh-CN" sz="2800" b="1" dirty="0" err="1">
                <a:solidFill>
                  <a:srgbClr val="000000"/>
                </a:solidFill>
                <a:latin typeface="FrutigerLTStd-Bold"/>
              </a:rPr>
              <a:t>Aflatoxin</a:t>
            </a:r>
            <a:r>
              <a:rPr lang="en-US" altLang="zh-CN" sz="2800" b="1" dirty="0">
                <a:solidFill>
                  <a:srgbClr val="000000"/>
                </a:solidFill>
                <a:latin typeface="FrutigerLTStd-Bold"/>
              </a:rPr>
              <a:t> </a:t>
            </a:r>
            <a:r>
              <a:rPr lang="zh-CN" altLang="en-US" sz="2800" b="1" dirty="0">
                <a:solidFill>
                  <a:srgbClr val="000000"/>
                </a:solidFill>
                <a:latin typeface="FrutigerLTStd-Bold"/>
              </a:rPr>
              <a:t>（</a:t>
            </a:r>
            <a:r>
              <a:rPr lang="zh-CN" altLang="en-US" sz="2800" dirty="0"/>
              <a:t>黄曲霉素</a:t>
            </a:r>
            <a:r>
              <a:rPr lang="zh-CN" altLang="en-US" sz="2800" b="1" dirty="0">
                <a:solidFill>
                  <a:srgbClr val="000000"/>
                </a:solidFill>
                <a:latin typeface="FrutigerLTStd-Bold"/>
              </a:rPr>
              <a:t>）</a:t>
            </a:r>
            <a:r>
              <a:rPr lang="en-US" altLang="zh-CN" sz="2800" b="1" dirty="0">
                <a:solidFill>
                  <a:srgbClr val="000000"/>
                </a:solidFill>
                <a:latin typeface="FrutigerLTStd-Bold"/>
              </a:rPr>
              <a:t>and liver carcinogenesis </a:t>
            </a:r>
            <a:endParaRPr lang="zh-CN" altLang="en-US" sz="2800" dirty="0"/>
          </a:p>
        </p:txBody>
      </p:sp>
    </p:spTree>
    <p:extLst>
      <p:ext uri="{BB962C8B-B14F-4D97-AF65-F5344CB8AC3E}">
        <p14:creationId xmlns:p14="http://schemas.microsoft.com/office/powerpoint/2010/main" val="2663899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12_1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60" y="797155"/>
            <a:ext cx="6936232" cy="598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57150" y="975089"/>
            <a:ext cx="3698592" cy="5632311"/>
          </a:xfrm>
          <a:prstGeom prst="rect">
            <a:avLst/>
          </a:prstGeom>
        </p:spPr>
        <p:txBody>
          <a:bodyPr wrap="square">
            <a:spAutoFit/>
          </a:bodyPr>
          <a:lstStyle/>
          <a:p>
            <a:r>
              <a:rPr lang="en-US" altLang="zh-CN" dirty="0">
                <a:latin typeface="FrutigerLTStd-Light"/>
              </a:rPr>
              <a:t>(B) </a:t>
            </a:r>
            <a:r>
              <a:rPr lang="en-US" altLang="zh-CN" dirty="0" smtClean="0">
                <a:latin typeface="FrutigerLTStd-Light"/>
              </a:rPr>
              <a:t>Activation</a:t>
            </a:r>
            <a:r>
              <a:rPr lang="zh-CN" altLang="en-US" dirty="0" smtClean="0">
                <a:latin typeface="FrutigerLTStd-Light"/>
              </a:rPr>
              <a:t> </a:t>
            </a:r>
            <a:r>
              <a:rPr lang="en-US" altLang="zh-CN" dirty="0" smtClean="0">
                <a:latin typeface="FrutigerLTStd-Light"/>
              </a:rPr>
              <a:t>of </a:t>
            </a:r>
            <a:r>
              <a:rPr lang="en-US" altLang="zh-CN" dirty="0">
                <a:latin typeface="FrutigerLTStd-Light"/>
              </a:rPr>
              <a:t>AFB1 (</a:t>
            </a:r>
            <a:r>
              <a:rPr lang="en-US" altLang="zh-CN" i="1" dirty="0">
                <a:latin typeface="FrutigerLTStd-LightItalic"/>
              </a:rPr>
              <a:t>pink</a:t>
            </a:r>
            <a:r>
              <a:rPr lang="en-US" altLang="zh-CN" dirty="0">
                <a:latin typeface="FrutigerLTStd-Light"/>
              </a:rPr>
              <a:t>) by cytochrome P450s results in formation of the </a:t>
            </a:r>
            <a:r>
              <a:rPr lang="en-US" altLang="zh-CN" dirty="0" smtClean="0">
                <a:latin typeface="FrutigerLTStd-Light"/>
              </a:rPr>
              <a:t>highly</a:t>
            </a:r>
            <a:r>
              <a:rPr lang="zh-CN" altLang="en-US" dirty="0" smtClean="0">
                <a:latin typeface="FrutigerLTStd-Light"/>
              </a:rPr>
              <a:t> </a:t>
            </a:r>
            <a:r>
              <a:rPr lang="en-US" altLang="zh-CN" dirty="0" smtClean="0">
                <a:latin typeface="FrutigerLTStd-Light"/>
              </a:rPr>
              <a:t>reactive </a:t>
            </a:r>
            <a:r>
              <a:rPr lang="en-US" altLang="zh-CN" dirty="0">
                <a:latin typeface="FrutigerLTStd-Light"/>
              </a:rPr>
              <a:t>8,9-oxide form (</a:t>
            </a:r>
            <a:r>
              <a:rPr lang="en-US" altLang="zh-CN" i="1" dirty="0">
                <a:latin typeface="FrutigerLTStd-LightItalic"/>
              </a:rPr>
              <a:t>red</a:t>
            </a:r>
            <a:r>
              <a:rPr lang="en-US" altLang="zh-CN" dirty="0">
                <a:latin typeface="FrutigerLTStd-Light"/>
              </a:rPr>
              <a:t>). This may be detoxified through </a:t>
            </a:r>
            <a:r>
              <a:rPr lang="en-US" altLang="zh-CN" dirty="0" smtClean="0">
                <a:latin typeface="FrutigerLTStd-Light"/>
              </a:rPr>
              <a:t>several</a:t>
            </a:r>
            <a:r>
              <a:rPr lang="zh-CN" altLang="en-US" dirty="0" smtClean="0">
                <a:latin typeface="FrutigerLTStd-Light"/>
              </a:rPr>
              <a:t> </a:t>
            </a:r>
            <a:r>
              <a:rPr lang="en-US" altLang="zh-CN" dirty="0" smtClean="0">
                <a:latin typeface="FrutigerLTStd-Light"/>
              </a:rPr>
              <a:t>side </a:t>
            </a:r>
            <a:r>
              <a:rPr lang="en-US" altLang="zh-CN" dirty="0">
                <a:latin typeface="FrutigerLTStd-Light"/>
              </a:rPr>
              <a:t>reactions (</a:t>
            </a:r>
            <a:r>
              <a:rPr lang="en-US" altLang="zh-CN" i="1" dirty="0">
                <a:latin typeface="FrutigerLTStd-LightItalic"/>
              </a:rPr>
              <a:t>bottom left, right</a:t>
            </a:r>
            <a:r>
              <a:rPr lang="en-US" altLang="zh-CN" dirty="0">
                <a:latin typeface="FrutigerLTStd-Light"/>
              </a:rPr>
              <a:t>), or it can react directly with </a:t>
            </a:r>
            <a:r>
              <a:rPr lang="en-US" altLang="zh-CN" dirty="0" smtClean="0">
                <a:latin typeface="FrutigerLTStd-Light"/>
              </a:rPr>
              <a:t>DNA,</a:t>
            </a:r>
            <a:r>
              <a:rPr lang="zh-CN" altLang="en-US" dirty="0" smtClean="0">
                <a:latin typeface="FrutigerLTStd-Light"/>
              </a:rPr>
              <a:t> </a:t>
            </a:r>
            <a:r>
              <a:rPr lang="en-US" altLang="zh-CN" dirty="0" smtClean="0">
                <a:latin typeface="FrutigerLTStd-Light"/>
              </a:rPr>
              <a:t>forming </a:t>
            </a:r>
            <a:r>
              <a:rPr lang="en-US" altLang="zh-CN" dirty="0">
                <a:latin typeface="FrutigerLTStd-Light"/>
              </a:rPr>
              <a:t>a covalent adduct with the N</a:t>
            </a:r>
            <a:r>
              <a:rPr lang="en-US" altLang="zh-CN" sz="800" dirty="0">
                <a:latin typeface="FrutigerLTStd-Light"/>
              </a:rPr>
              <a:t>7 </a:t>
            </a:r>
            <a:r>
              <a:rPr lang="en-US" altLang="zh-CN" dirty="0">
                <a:latin typeface="FrutigerLTStd-Light"/>
              </a:rPr>
              <a:t>atom of </a:t>
            </a:r>
            <a:r>
              <a:rPr lang="en-US" altLang="zh-CN" dirty="0" err="1">
                <a:latin typeface="FrutigerLTStd-Light"/>
              </a:rPr>
              <a:t>guanosine</a:t>
            </a:r>
            <a:r>
              <a:rPr lang="en-US" altLang="zh-CN" dirty="0">
                <a:latin typeface="FrutigerLTStd-Light"/>
              </a:rPr>
              <a:t> (</a:t>
            </a:r>
            <a:r>
              <a:rPr lang="en-US" altLang="zh-CN" i="1" dirty="0">
                <a:latin typeface="FrutigerLTStd-LightItalic"/>
              </a:rPr>
              <a:t>light </a:t>
            </a:r>
            <a:r>
              <a:rPr lang="en-US" altLang="zh-CN" i="1" dirty="0" smtClean="0">
                <a:latin typeface="FrutigerLTStd-LightItalic"/>
              </a:rPr>
              <a:t>green</a:t>
            </a:r>
            <a:r>
              <a:rPr lang="en-US" altLang="zh-CN" dirty="0" smtClean="0">
                <a:latin typeface="FrutigerLTStd-Light"/>
              </a:rPr>
              <a:t>)</a:t>
            </a:r>
            <a:r>
              <a:rPr lang="zh-CN" altLang="en-US" dirty="0" smtClean="0">
                <a:latin typeface="FrutigerLTStd-Light"/>
              </a:rPr>
              <a:t> </a:t>
            </a:r>
            <a:r>
              <a:rPr lang="en-US" altLang="zh-CN" dirty="0" smtClean="0">
                <a:latin typeface="FrutigerLTStd-Light"/>
              </a:rPr>
              <a:t>that </a:t>
            </a:r>
            <a:r>
              <a:rPr lang="en-US" altLang="zh-CN" dirty="0">
                <a:latin typeface="FrutigerLTStd-Light"/>
              </a:rPr>
              <a:t>is highly mutagenic</a:t>
            </a:r>
            <a:r>
              <a:rPr lang="en-US" altLang="zh-CN" i="1" dirty="0">
                <a:latin typeface="FrutigerLTStd-LightItalic"/>
              </a:rPr>
              <a:t>. </a:t>
            </a:r>
            <a:r>
              <a:rPr lang="en-US" altLang="zh-CN" dirty="0">
                <a:latin typeface="FrutigerLTStd-Light"/>
              </a:rPr>
              <a:t>Indeed, the liver carcinomas of </a:t>
            </a:r>
            <a:r>
              <a:rPr lang="en-US" altLang="zh-CN" dirty="0" smtClean="0">
                <a:latin typeface="FrutigerLTStd-Light"/>
              </a:rPr>
              <a:t>individuals</a:t>
            </a:r>
            <a:r>
              <a:rPr lang="zh-CN" altLang="en-US" dirty="0" smtClean="0">
                <a:latin typeface="FrutigerLTStd-Light"/>
              </a:rPr>
              <a:t> </a:t>
            </a:r>
            <a:r>
              <a:rPr lang="en-US" altLang="zh-CN" dirty="0" smtClean="0">
                <a:latin typeface="FrutigerLTStd-Light"/>
              </a:rPr>
              <a:t>living </a:t>
            </a:r>
            <a:r>
              <a:rPr lang="en-US" altLang="zh-CN" dirty="0">
                <a:latin typeface="FrutigerLTStd-Light"/>
              </a:rPr>
              <a:t>in areas of high AFB1 exposure often carry mutant </a:t>
            </a:r>
            <a:r>
              <a:rPr lang="en-US" altLang="zh-CN" i="1" dirty="0">
                <a:latin typeface="FrutigerLTStd-LightItalic"/>
              </a:rPr>
              <a:t>p53 </a:t>
            </a:r>
            <a:r>
              <a:rPr lang="en-US" altLang="zh-CN" dirty="0" smtClean="0">
                <a:latin typeface="FrutigerLTStd-Light"/>
              </a:rPr>
              <a:t>alleles</a:t>
            </a:r>
            <a:r>
              <a:rPr lang="zh-CN" altLang="en-US" dirty="0" smtClean="0">
                <a:latin typeface="FrutigerLTStd-Light"/>
              </a:rPr>
              <a:t> </a:t>
            </a:r>
            <a:r>
              <a:rPr lang="en-US" altLang="zh-CN" dirty="0" smtClean="0">
                <a:latin typeface="FrutigerLTStd-Light"/>
              </a:rPr>
              <a:t>with </a:t>
            </a:r>
            <a:r>
              <a:rPr lang="en-US" altLang="zh-CN" dirty="0">
                <a:latin typeface="FrutigerLTStd-Light"/>
              </a:rPr>
              <a:t>a characteristic G-to-T </a:t>
            </a:r>
            <a:r>
              <a:rPr lang="en-US" altLang="zh-CN" dirty="0" err="1">
                <a:latin typeface="FrutigerLTStd-Light"/>
              </a:rPr>
              <a:t>transversion</a:t>
            </a:r>
            <a:r>
              <a:rPr lang="en-US" altLang="zh-CN" dirty="0">
                <a:latin typeface="FrutigerLTStd-Light"/>
              </a:rPr>
              <a:t> in codon 249—precisely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type </a:t>
            </a:r>
            <a:r>
              <a:rPr lang="en-US" altLang="zh-CN" dirty="0">
                <a:latin typeface="FrutigerLTStd-Light"/>
              </a:rPr>
              <a:t>of mutation that would be expected from the known reactivity </a:t>
            </a:r>
            <a:r>
              <a:rPr lang="en-US" altLang="zh-CN" dirty="0" smtClean="0">
                <a:latin typeface="FrutigerLTStd-Light"/>
              </a:rPr>
              <a:t>of</a:t>
            </a:r>
            <a:r>
              <a:rPr lang="zh-CN" altLang="en-US" dirty="0" smtClean="0">
                <a:latin typeface="FrutigerLTStd-Light"/>
              </a:rPr>
              <a:t> </a:t>
            </a:r>
            <a:r>
              <a:rPr lang="en-US" altLang="zh-CN" dirty="0" smtClean="0">
                <a:latin typeface="FrutigerLTStd-Light"/>
              </a:rPr>
              <a:t>AFB1</a:t>
            </a:r>
            <a:r>
              <a:rPr lang="en-US" altLang="zh-CN" dirty="0">
                <a:latin typeface="FrutigerLTStd-Light"/>
              </a:rPr>
              <a:t>.</a:t>
            </a:r>
            <a:endParaRPr lang="zh-CN" altLang="en-US" dirty="0"/>
          </a:p>
        </p:txBody>
      </p:sp>
      <p:sp>
        <p:nvSpPr>
          <p:cNvPr id="4" name="Rectangle 3"/>
          <p:cNvSpPr/>
          <p:nvPr/>
        </p:nvSpPr>
        <p:spPr>
          <a:xfrm>
            <a:off x="1249208" y="335490"/>
            <a:ext cx="9819845" cy="461665"/>
          </a:xfrm>
          <a:prstGeom prst="rect">
            <a:avLst/>
          </a:prstGeom>
        </p:spPr>
        <p:txBody>
          <a:bodyPr wrap="square">
            <a:spAutoFit/>
          </a:bodyPr>
          <a:lstStyle/>
          <a:p>
            <a:pPr algn="ctr"/>
            <a:r>
              <a:rPr lang="en-US" altLang="zh-CN" sz="2400" b="1" dirty="0">
                <a:solidFill>
                  <a:srgbClr val="1271FF"/>
                </a:solidFill>
                <a:latin typeface="FrutigerLTStd-Bold"/>
              </a:rPr>
              <a:t>Figure 12.17 </a:t>
            </a:r>
            <a:r>
              <a:rPr lang="en-US" altLang="zh-CN" sz="2400" b="1" dirty="0" err="1">
                <a:solidFill>
                  <a:srgbClr val="000000"/>
                </a:solidFill>
                <a:latin typeface="FrutigerLTStd-Bold"/>
              </a:rPr>
              <a:t>Aflatoxin</a:t>
            </a:r>
            <a:r>
              <a:rPr lang="en-US" altLang="zh-CN" sz="2400" b="1" dirty="0">
                <a:solidFill>
                  <a:srgbClr val="000000"/>
                </a:solidFill>
                <a:latin typeface="FrutigerLTStd-Bold"/>
              </a:rPr>
              <a:t> </a:t>
            </a:r>
            <a:r>
              <a:rPr lang="zh-CN" altLang="en-US" sz="2400" b="1" dirty="0">
                <a:solidFill>
                  <a:srgbClr val="000000"/>
                </a:solidFill>
                <a:latin typeface="FrutigerLTStd-Bold"/>
              </a:rPr>
              <a:t>（</a:t>
            </a:r>
            <a:r>
              <a:rPr lang="zh-CN" altLang="en-US" sz="2400" dirty="0"/>
              <a:t>黄曲霉素</a:t>
            </a:r>
            <a:r>
              <a:rPr lang="zh-CN" altLang="en-US" sz="2400" b="1" dirty="0">
                <a:solidFill>
                  <a:srgbClr val="000000"/>
                </a:solidFill>
                <a:latin typeface="FrutigerLTStd-Bold"/>
              </a:rPr>
              <a:t>）</a:t>
            </a:r>
            <a:r>
              <a:rPr lang="en-US" altLang="zh-CN" sz="2400" b="1" dirty="0">
                <a:solidFill>
                  <a:srgbClr val="000000"/>
                </a:solidFill>
                <a:latin typeface="FrutigerLTStd-Bold"/>
              </a:rPr>
              <a:t>and liver carcinogenesis </a:t>
            </a:r>
            <a:endParaRPr lang="zh-CN" altLang="en-US" sz="2400" dirty="0"/>
          </a:p>
        </p:txBody>
      </p:sp>
    </p:spTree>
    <p:extLst>
      <p:ext uri="{BB962C8B-B14F-4D97-AF65-F5344CB8AC3E}">
        <p14:creationId xmlns:p14="http://schemas.microsoft.com/office/powerpoint/2010/main" val="50944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ure_12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47" y="685800"/>
            <a:ext cx="5450331" cy="6042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626034" y="1583155"/>
            <a:ext cx="4892654" cy="4247317"/>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The 10 </a:t>
            </a:r>
            <a:r>
              <a:rPr lang="en-US" altLang="zh-CN" dirty="0">
                <a:solidFill>
                  <a:srgbClr val="000000"/>
                </a:solidFill>
                <a:latin typeface="FrutigerLTStd-Light"/>
              </a:rPr>
              <a:t>heterocyclic amines (HCAs) shown here </a:t>
            </a:r>
            <a:r>
              <a:rPr lang="en-US" altLang="zh-CN" dirty="0" smtClean="0">
                <a:solidFill>
                  <a:srgbClr val="000000"/>
                </a:solidFill>
                <a:latin typeface="FrutigerLTStd-Light"/>
              </a:rPr>
              <a:t>are the </a:t>
            </a:r>
            <a:r>
              <a:rPr lang="en-US" altLang="zh-CN" dirty="0">
                <a:solidFill>
                  <a:srgbClr val="000000"/>
                </a:solidFill>
                <a:latin typeface="FrutigerLTStd-Light"/>
              </a:rPr>
              <a:t>most common HCAs to which humans </a:t>
            </a:r>
            <a:r>
              <a:rPr lang="en-US" altLang="zh-CN" dirty="0" smtClean="0">
                <a:solidFill>
                  <a:srgbClr val="000000"/>
                </a:solidFill>
                <a:latin typeface="FrutigerLTStd-Light"/>
              </a:rPr>
              <a:t>are exposed. </a:t>
            </a:r>
            <a:r>
              <a:rPr lang="en-US" altLang="zh-CN" u="sng" dirty="0" smtClean="0">
                <a:solidFill>
                  <a:srgbClr val="000000"/>
                </a:solidFill>
                <a:latin typeface="FrutigerLTStd-Light"/>
              </a:rPr>
              <a:t>HCAs </a:t>
            </a:r>
            <a:r>
              <a:rPr lang="en-US" altLang="zh-CN" u="sng" dirty="0">
                <a:solidFill>
                  <a:srgbClr val="000000"/>
                </a:solidFill>
                <a:latin typeface="FrutigerLTStd-Light"/>
              </a:rPr>
              <a:t>arise through </a:t>
            </a:r>
            <a:r>
              <a:rPr lang="en-US" altLang="zh-CN" u="sng" dirty="0" smtClean="0">
                <a:solidFill>
                  <a:srgbClr val="000000"/>
                </a:solidFill>
                <a:latin typeface="FrutigerLTStd-Light"/>
              </a:rPr>
              <a:t>cooking foods</a:t>
            </a:r>
            <a:r>
              <a:rPr lang="en-US" altLang="zh-CN" u="sng" dirty="0">
                <a:solidFill>
                  <a:srgbClr val="000000"/>
                </a:solidFill>
                <a:latin typeface="FrutigerLTStd-Light"/>
              </a:rPr>
              <a:t>, notably red meats, at high </a:t>
            </a:r>
            <a:r>
              <a:rPr lang="en-US" altLang="zh-CN" u="sng" dirty="0" smtClean="0">
                <a:solidFill>
                  <a:srgbClr val="000000"/>
                </a:solidFill>
                <a:latin typeface="FrutigerLTStd-Light"/>
              </a:rPr>
              <a:t>temperature. </a:t>
            </a:r>
            <a:r>
              <a:rPr lang="en-US" altLang="zh-CN" dirty="0" err="1" smtClean="0">
                <a:solidFill>
                  <a:srgbClr val="000000"/>
                </a:solidFill>
                <a:latin typeface="FrutigerLTStd-Light"/>
              </a:rPr>
              <a:t>PhIP</a:t>
            </a:r>
            <a:r>
              <a:rPr lang="en-US" altLang="zh-CN" dirty="0" smtClean="0">
                <a:solidFill>
                  <a:srgbClr val="000000"/>
                </a:solidFill>
                <a:latin typeface="FrutigerLTStd-Light"/>
              </a:rPr>
              <a:t> </a:t>
            </a:r>
            <a:r>
              <a:rPr lang="en-US" altLang="zh-CN" dirty="0">
                <a:solidFill>
                  <a:srgbClr val="000000"/>
                </a:solidFill>
                <a:latin typeface="FrutigerLTStd-Light"/>
              </a:rPr>
              <a:t>has been estimated to constitute </a:t>
            </a:r>
            <a:r>
              <a:rPr lang="en-US" altLang="zh-CN" dirty="0" smtClean="0">
                <a:solidFill>
                  <a:srgbClr val="000000"/>
                </a:solidFill>
                <a:latin typeface="FrutigerLTStd-Light"/>
              </a:rPr>
              <a:t>two thirds of </a:t>
            </a:r>
            <a:r>
              <a:rPr lang="en-US" altLang="zh-CN" dirty="0">
                <a:solidFill>
                  <a:srgbClr val="000000"/>
                </a:solidFill>
                <a:latin typeface="FrutigerLTStd-Light"/>
              </a:rPr>
              <a:t>the total dietary intake of </a:t>
            </a:r>
            <a:r>
              <a:rPr lang="en-US" altLang="zh-CN" dirty="0" smtClean="0">
                <a:solidFill>
                  <a:srgbClr val="000000"/>
                </a:solidFill>
                <a:latin typeface="FrutigerLTStd-Light"/>
              </a:rPr>
              <a:t>HCAs among </a:t>
            </a:r>
            <a:r>
              <a:rPr lang="en-US" altLang="zh-CN" dirty="0">
                <a:solidFill>
                  <a:srgbClr val="000000"/>
                </a:solidFill>
                <a:latin typeface="FrutigerLTStd-Light"/>
              </a:rPr>
              <a:t>Americans. (B) The oxidation of </a:t>
            </a:r>
            <a:r>
              <a:rPr lang="en-US" altLang="zh-CN" dirty="0" smtClean="0">
                <a:solidFill>
                  <a:srgbClr val="000000"/>
                </a:solidFill>
                <a:latin typeface="FrutigerLTStd-Light"/>
              </a:rPr>
              <a:t>the exocyclic </a:t>
            </a:r>
            <a:r>
              <a:rPr lang="en-US" altLang="zh-CN" dirty="0">
                <a:solidFill>
                  <a:srgbClr val="000000"/>
                </a:solidFill>
                <a:latin typeface="FrutigerLTStd-Light"/>
              </a:rPr>
              <a:t>amine of </a:t>
            </a:r>
            <a:r>
              <a:rPr lang="en-US" altLang="zh-CN" dirty="0" err="1">
                <a:solidFill>
                  <a:srgbClr val="000000"/>
                </a:solidFill>
                <a:latin typeface="FrutigerLTStd-Light"/>
              </a:rPr>
              <a:t>PhIP</a:t>
            </a:r>
            <a:r>
              <a:rPr lang="en-US" altLang="zh-CN" dirty="0">
                <a:solidFill>
                  <a:srgbClr val="000000"/>
                </a:solidFill>
                <a:latin typeface="FrutigerLTStd-Light"/>
              </a:rPr>
              <a:t> (</a:t>
            </a:r>
            <a:r>
              <a:rPr lang="en-US" altLang="zh-CN" dirty="0" smtClean="0">
                <a:solidFill>
                  <a:srgbClr val="000000"/>
                </a:solidFill>
                <a:latin typeface="FrutigerLTStd-Light"/>
              </a:rPr>
              <a:t>2-amino-1-methyl-6- </a:t>
            </a:r>
            <a:r>
              <a:rPr lang="en-US" altLang="zh-CN" dirty="0" err="1" smtClean="0">
                <a:solidFill>
                  <a:srgbClr val="000000"/>
                </a:solidFill>
                <a:latin typeface="FrutigerLTStd-Light"/>
              </a:rPr>
              <a:t>phenylimidazo</a:t>
            </a:r>
            <a:r>
              <a:rPr lang="en-US" altLang="zh-CN" dirty="0" smtClean="0">
                <a:solidFill>
                  <a:srgbClr val="000000"/>
                </a:solidFill>
                <a:latin typeface="FrutigerLTStd-Light"/>
              </a:rPr>
              <a:t>[4,5-</a:t>
            </a:r>
            <a:r>
              <a:rPr lang="en-US" altLang="zh-CN" i="1" dirty="0" smtClean="0">
                <a:solidFill>
                  <a:srgbClr val="000000"/>
                </a:solidFill>
                <a:latin typeface="FrutigerLTStd-LightItalic"/>
              </a:rPr>
              <a:t>b</a:t>
            </a:r>
            <a:r>
              <a:rPr lang="en-US" altLang="zh-CN" dirty="0" smtClean="0">
                <a:solidFill>
                  <a:srgbClr val="000000"/>
                </a:solidFill>
                <a:latin typeface="FrutigerLTStd-Light"/>
              </a:rPr>
              <a:t>]pyridine</a:t>
            </a:r>
            <a:r>
              <a:rPr lang="en-US" altLang="zh-CN" dirty="0">
                <a:solidFill>
                  <a:srgbClr val="000000"/>
                </a:solidFill>
                <a:latin typeface="FrutigerLTStd-Light"/>
              </a:rPr>
              <a:t>; </a:t>
            </a:r>
            <a:r>
              <a:rPr lang="en-US" altLang="zh-CN" i="1" dirty="0">
                <a:solidFill>
                  <a:srgbClr val="000000"/>
                </a:solidFill>
                <a:latin typeface="FrutigerLTStd-LightItalic"/>
              </a:rPr>
              <a:t>pink</a:t>
            </a:r>
            <a:r>
              <a:rPr lang="en-US" altLang="zh-CN" dirty="0">
                <a:solidFill>
                  <a:srgbClr val="000000"/>
                </a:solidFill>
                <a:latin typeface="FrutigerLTStd-Light"/>
              </a:rPr>
              <a:t>) by </a:t>
            </a:r>
            <a:r>
              <a:rPr lang="en-US" altLang="zh-CN" dirty="0" smtClean="0">
                <a:solidFill>
                  <a:srgbClr val="000000"/>
                </a:solidFill>
                <a:latin typeface="FrutigerLTStd-Light"/>
              </a:rPr>
              <a:t>CYP1A2, a </a:t>
            </a:r>
            <a:r>
              <a:rPr lang="en-US" altLang="zh-CN" dirty="0">
                <a:solidFill>
                  <a:srgbClr val="000000"/>
                </a:solidFill>
                <a:latin typeface="FrutigerLTStd-Light"/>
              </a:rPr>
              <a:t>cytochrome P450, leads to the highly </a:t>
            </a:r>
            <a:r>
              <a:rPr lang="en-US" altLang="zh-CN" dirty="0" smtClean="0">
                <a:solidFill>
                  <a:srgbClr val="000000"/>
                </a:solidFill>
                <a:latin typeface="FrutigerLTStd-Light"/>
              </a:rPr>
              <a:t>reactive compound </a:t>
            </a:r>
            <a:r>
              <a:rPr lang="en-US" altLang="zh-CN" dirty="0">
                <a:solidFill>
                  <a:srgbClr val="000000"/>
                </a:solidFill>
                <a:latin typeface="FrutigerLTStd-Light"/>
              </a:rPr>
              <a:t>N-OH-</a:t>
            </a:r>
            <a:r>
              <a:rPr lang="en-US" altLang="zh-CN" dirty="0" err="1">
                <a:solidFill>
                  <a:srgbClr val="000000"/>
                </a:solidFill>
                <a:latin typeface="FrutigerLTStd-Light"/>
              </a:rPr>
              <a:t>PhIP</a:t>
            </a:r>
            <a:r>
              <a:rPr lang="en-US" altLang="zh-CN" dirty="0">
                <a:solidFill>
                  <a:srgbClr val="000000"/>
                </a:solidFill>
                <a:latin typeface="FrutigerLTStd-Light"/>
              </a:rPr>
              <a:t> (</a:t>
            </a:r>
            <a:r>
              <a:rPr lang="en-US" altLang="zh-CN" i="1" dirty="0">
                <a:solidFill>
                  <a:srgbClr val="000000"/>
                </a:solidFill>
                <a:latin typeface="FrutigerLTStd-LightItalic"/>
              </a:rPr>
              <a:t>red</a:t>
            </a:r>
            <a:r>
              <a:rPr lang="en-US" altLang="zh-CN" dirty="0">
                <a:solidFill>
                  <a:srgbClr val="000000"/>
                </a:solidFill>
                <a:latin typeface="FrutigerLTStd-Light"/>
              </a:rPr>
              <a:t>). It can react </a:t>
            </a:r>
            <a:r>
              <a:rPr lang="en-US" altLang="zh-CN" dirty="0" smtClean="0">
                <a:solidFill>
                  <a:srgbClr val="000000"/>
                </a:solidFill>
                <a:latin typeface="FrutigerLTStd-Light"/>
              </a:rPr>
              <a:t>with the </a:t>
            </a:r>
            <a:r>
              <a:rPr lang="en-US" altLang="zh-CN" dirty="0">
                <a:solidFill>
                  <a:srgbClr val="000000"/>
                </a:solidFill>
                <a:latin typeface="FrutigerLTStd-Light"/>
              </a:rPr>
              <a:t>8-C of </a:t>
            </a:r>
            <a:r>
              <a:rPr lang="en-US" altLang="zh-CN" dirty="0" err="1">
                <a:solidFill>
                  <a:srgbClr val="000000"/>
                </a:solidFill>
                <a:latin typeface="FrutigerLTStd-Light"/>
              </a:rPr>
              <a:t>deoxyguanosine</a:t>
            </a:r>
            <a:r>
              <a:rPr lang="en-US" altLang="zh-CN" dirty="0">
                <a:solidFill>
                  <a:srgbClr val="000000"/>
                </a:solidFill>
                <a:latin typeface="FrutigerLTStd-Light"/>
              </a:rPr>
              <a:t> (</a:t>
            </a:r>
            <a:r>
              <a:rPr lang="en-US" altLang="zh-CN" i="1" dirty="0">
                <a:solidFill>
                  <a:srgbClr val="000000"/>
                </a:solidFill>
                <a:latin typeface="FrutigerLTStd-LightItalic"/>
              </a:rPr>
              <a:t>green</a:t>
            </a:r>
            <a:r>
              <a:rPr lang="en-US" altLang="zh-CN" dirty="0">
                <a:solidFill>
                  <a:srgbClr val="000000"/>
                </a:solidFill>
                <a:latin typeface="FrutigerLTStd-Light"/>
              </a:rPr>
              <a:t>) to form </a:t>
            </a:r>
            <a:r>
              <a:rPr lang="en-US" altLang="zh-CN" dirty="0" smtClean="0">
                <a:solidFill>
                  <a:srgbClr val="000000"/>
                </a:solidFill>
                <a:latin typeface="FrutigerLTStd-Light"/>
              </a:rPr>
              <a:t>a mutagenic </a:t>
            </a:r>
            <a:r>
              <a:rPr lang="en-US" altLang="zh-CN" dirty="0">
                <a:solidFill>
                  <a:srgbClr val="000000"/>
                </a:solidFill>
                <a:latin typeface="FrutigerLTStd-Light"/>
              </a:rPr>
              <a:t>adduct (</a:t>
            </a:r>
            <a:r>
              <a:rPr lang="en-US" altLang="zh-CN" i="1" dirty="0">
                <a:solidFill>
                  <a:srgbClr val="000000"/>
                </a:solidFill>
                <a:latin typeface="FrutigerLTStd-LightItalic"/>
              </a:rPr>
              <a:t>lower left</a:t>
            </a:r>
            <a:r>
              <a:rPr lang="en-US" altLang="zh-CN" dirty="0">
                <a:solidFill>
                  <a:srgbClr val="000000"/>
                </a:solidFill>
                <a:latin typeface="FrutigerLTStd-Light"/>
              </a:rPr>
              <a:t>).</a:t>
            </a:r>
            <a:endParaRPr lang="zh-CN" altLang="en-US" dirty="0"/>
          </a:p>
        </p:txBody>
      </p:sp>
      <p:sp>
        <p:nvSpPr>
          <p:cNvPr id="2" name="Rectangle 1"/>
          <p:cNvSpPr/>
          <p:nvPr/>
        </p:nvSpPr>
        <p:spPr>
          <a:xfrm>
            <a:off x="1987790" y="162580"/>
            <a:ext cx="7960834" cy="523220"/>
          </a:xfrm>
          <a:prstGeom prst="rect">
            <a:avLst/>
          </a:prstGeom>
        </p:spPr>
        <p:txBody>
          <a:bodyPr wrap="none">
            <a:spAutoFit/>
          </a:bodyPr>
          <a:lstStyle/>
          <a:p>
            <a:r>
              <a:rPr lang="en-US" altLang="zh-CN" sz="2800" b="1" dirty="0">
                <a:solidFill>
                  <a:srgbClr val="1271FF"/>
                </a:solidFill>
                <a:latin typeface="FrutigerLTStd-Bold"/>
              </a:rPr>
              <a:t>Figure 12.18 </a:t>
            </a:r>
            <a:r>
              <a:rPr lang="en-US" altLang="zh-CN" sz="2800" b="1" dirty="0">
                <a:solidFill>
                  <a:srgbClr val="000000"/>
                </a:solidFill>
                <a:latin typeface="FrutigerLTStd-Bold"/>
              </a:rPr>
              <a:t>Heterocyclic </a:t>
            </a:r>
            <a:r>
              <a:rPr lang="en-US" altLang="zh-CN" sz="2800" b="1" dirty="0" smtClean="0">
                <a:solidFill>
                  <a:srgbClr val="000000"/>
                </a:solidFill>
                <a:latin typeface="FrutigerLTStd-Bold"/>
              </a:rPr>
              <a:t>amines</a:t>
            </a:r>
            <a:r>
              <a:rPr lang="zh-CN" altLang="en-US" sz="2800" b="1" dirty="0" smtClean="0">
                <a:solidFill>
                  <a:srgbClr val="000000"/>
                </a:solidFill>
                <a:latin typeface="FrutigerLTStd-Bold"/>
              </a:rPr>
              <a:t>（</a:t>
            </a:r>
            <a:r>
              <a:rPr lang="zh-CN" altLang="en-US" sz="2800" dirty="0"/>
              <a:t>杂环胺</a:t>
            </a:r>
            <a:r>
              <a:rPr lang="zh-CN" altLang="en-US" sz="2800" b="1" dirty="0" smtClean="0">
                <a:solidFill>
                  <a:srgbClr val="000000"/>
                </a:solidFill>
                <a:latin typeface="FrutigerLTStd-Bold"/>
              </a:rPr>
              <a:t>）</a:t>
            </a:r>
            <a:r>
              <a:rPr lang="en-US" altLang="zh-CN" sz="2800" b="1" dirty="0" smtClean="0">
                <a:solidFill>
                  <a:srgbClr val="000000"/>
                </a:solidFill>
                <a:latin typeface="FrutigerLTStd-Bold"/>
              </a:rPr>
              <a:t> </a:t>
            </a:r>
            <a:endParaRPr lang="zh-CN" altLang="en-US" sz="2800" dirty="0"/>
          </a:p>
        </p:txBody>
      </p:sp>
    </p:spTree>
    <p:extLst>
      <p:ext uri="{BB962C8B-B14F-4D97-AF65-F5344CB8AC3E}">
        <p14:creationId xmlns:p14="http://schemas.microsoft.com/office/powerpoint/2010/main" val="24454818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2704" y="2071223"/>
            <a:ext cx="8747760" cy="1311193"/>
          </a:xfrm>
          <a:prstGeom prst="rect">
            <a:avLst/>
          </a:prstGeom>
        </p:spPr>
        <p:txBody>
          <a:bodyPr wrap="square">
            <a:spAutoFit/>
          </a:bodyPr>
          <a:lstStyle/>
          <a:p>
            <a:pPr>
              <a:lnSpc>
                <a:spcPct val="150000"/>
              </a:lnSpc>
            </a:pPr>
            <a:r>
              <a:rPr lang="en-US" altLang="zh-CN" sz="2800" b="1" dirty="0">
                <a:solidFill>
                  <a:srgbClr val="1271FF"/>
                </a:solidFill>
                <a:latin typeface="ACaslonPro-Regular"/>
              </a:rPr>
              <a:t>12.7 </a:t>
            </a:r>
            <a:r>
              <a:rPr lang="en-US" altLang="zh-CN" sz="2800" b="1" dirty="0">
                <a:latin typeface="ACaslonPro-Regular"/>
              </a:rPr>
              <a:t>Cells deploy a variety of defenses to protect </a:t>
            </a:r>
            <a:r>
              <a:rPr lang="en-US" altLang="zh-CN" sz="2800" b="1" dirty="0" smtClean="0">
                <a:latin typeface="ACaslonPro-Regular"/>
              </a:rPr>
              <a:t>DNA molecules </a:t>
            </a:r>
            <a:r>
              <a:rPr lang="en-US" altLang="zh-CN" sz="2800" b="1" dirty="0">
                <a:latin typeface="ACaslonPro-Regular"/>
              </a:rPr>
              <a:t>from attack by mutagens</a:t>
            </a:r>
            <a:endParaRPr lang="zh-CN" altLang="en-US" sz="2800" b="1" dirty="0"/>
          </a:p>
        </p:txBody>
      </p:sp>
    </p:spTree>
    <p:extLst>
      <p:ext uri="{BB962C8B-B14F-4D97-AF65-F5344CB8AC3E}">
        <p14:creationId xmlns:p14="http://schemas.microsoft.com/office/powerpoint/2010/main" val="1559255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12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19" y="1746440"/>
            <a:ext cx="5264508" cy="511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1145" y="439260"/>
            <a:ext cx="10852965" cy="954107"/>
          </a:xfrm>
          <a:prstGeom prst="rect">
            <a:avLst/>
          </a:prstGeom>
        </p:spPr>
        <p:txBody>
          <a:bodyPr wrap="square">
            <a:spAutoFit/>
          </a:bodyPr>
          <a:lstStyle/>
          <a:p>
            <a:pPr algn="ctr"/>
            <a:r>
              <a:rPr lang="en-US" altLang="zh-CN" sz="2800" b="1" dirty="0">
                <a:solidFill>
                  <a:srgbClr val="1271FF"/>
                </a:solidFill>
                <a:latin typeface="FrutigerLTStd-Bold"/>
              </a:rPr>
              <a:t>Figure 12.19 </a:t>
            </a:r>
            <a:r>
              <a:rPr lang="en-US" altLang="zh-CN" sz="2800" b="1" dirty="0">
                <a:solidFill>
                  <a:srgbClr val="000000"/>
                </a:solidFill>
                <a:latin typeface="FrutigerLTStd-Bold"/>
              </a:rPr>
              <a:t>Physical shielding </a:t>
            </a:r>
            <a:r>
              <a:rPr lang="en-US" altLang="zh-CN" sz="2800" b="1" dirty="0" smtClean="0">
                <a:solidFill>
                  <a:srgbClr val="000000"/>
                </a:solidFill>
                <a:latin typeface="FrutigerLTStd-Bold"/>
              </a:rPr>
              <a:t>of keratinocyte </a:t>
            </a:r>
            <a:r>
              <a:rPr lang="en-US" altLang="zh-CN" sz="2800" b="1" dirty="0">
                <a:solidFill>
                  <a:srgbClr val="000000"/>
                </a:solidFill>
                <a:latin typeface="FrutigerLTStd-Bold"/>
              </a:rPr>
              <a:t>nuclei from </a:t>
            </a:r>
            <a:r>
              <a:rPr lang="en-US" altLang="zh-CN" sz="2800" b="1" dirty="0" smtClean="0">
                <a:solidFill>
                  <a:srgbClr val="000000"/>
                </a:solidFill>
                <a:latin typeface="FrutigerLTStd-Bold"/>
              </a:rPr>
              <a:t>ultraviolet radiation</a:t>
            </a:r>
            <a:endParaRPr lang="zh-CN" altLang="en-US" sz="2800" dirty="0"/>
          </a:p>
        </p:txBody>
      </p:sp>
      <p:sp>
        <p:nvSpPr>
          <p:cNvPr id="3" name="TextBox 2"/>
          <p:cNvSpPr txBox="1"/>
          <p:nvPr/>
        </p:nvSpPr>
        <p:spPr>
          <a:xfrm>
            <a:off x="6211825" y="3677366"/>
            <a:ext cx="5577840" cy="646331"/>
          </a:xfrm>
          <a:prstGeom prst="rect">
            <a:avLst/>
          </a:prstGeom>
          <a:noFill/>
        </p:spPr>
        <p:txBody>
          <a:bodyPr wrap="square" rtlCol="0">
            <a:spAutoFit/>
          </a:bodyPr>
          <a:lstStyle/>
          <a:p>
            <a:r>
              <a:rPr lang="en-US" altLang="zh-CN" dirty="0" smtClean="0"/>
              <a:t>Black people have much less rate of melanoma compared to white people</a:t>
            </a:r>
            <a:endParaRPr lang="zh-CN" altLang="en-US" dirty="0"/>
          </a:p>
        </p:txBody>
      </p:sp>
    </p:spTree>
    <p:extLst>
      <p:ext uri="{BB962C8B-B14F-4D97-AF65-F5344CB8AC3E}">
        <p14:creationId xmlns:p14="http://schemas.microsoft.com/office/powerpoint/2010/main" val="3038523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figure_12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50" y="2083861"/>
            <a:ext cx="6894246" cy="457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83996" y="393515"/>
            <a:ext cx="9667935" cy="954107"/>
          </a:xfrm>
          <a:prstGeom prst="rect">
            <a:avLst/>
          </a:prstGeom>
        </p:spPr>
        <p:txBody>
          <a:bodyPr wrap="square">
            <a:spAutoFit/>
          </a:bodyPr>
          <a:lstStyle/>
          <a:p>
            <a:pPr algn="ctr"/>
            <a:r>
              <a:rPr lang="en-US" altLang="zh-CN" sz="2800" b="1" dirty="0">
                <a:solidFill>
                  <a:srgbClr val="1271FF"/>
                </a:solidFill>
                <a:latin typeface="FrutigerLTStd-Bold"/>
              </a:rPr>
              <a:t>Figure 12.20 </a:t>
            </a:r>
            <a:r>
              <a:rPr lang="en-US" altLang="zh-CN" sz="2800" b="1" dirty="0" smtClean="0">
                <a:solidFill>
                  <a:srgbClr val="000000"/>
                </a:solidFill>
                <a:latin typeface="FrutigerLTStd-Bold"/>
              </a:rPr>
              <a:t>Glutathione </a:t>
            </a:r>
            <a:r>
              <a:rPr lang="en-US" altLang="zh-CN" sz="2800" b="1" i="1" dirty="0" smtClean="0">
                <a:solidFill>
                  <a:srgbClr val="000000"/>
                </a:solidFill>
                <a:latin typeface="FrutigerLTStd-BoldItalic"/>
              </a:rPr>
              <a:t>S</a:t>
            </a:r>
            <a:r>
              <a:rPr lang="en-US" altLang="zh-CN" sz="2800" b="1" dirty="0" smtClean="0">
                <a:solidFill>
                  <a:srgbClr val="000000"/>
                </a:solidFill>
                <a:latin typeface="FrutigerLTStd-Bold"/>
              </a:rPr>
              <a:t>-</a:t>
            </a:r>
            <a:r>
              <a:rPr lang="en-US" altLang="zh-CN" sz="2800" b="1" dirty="0" err="1" smtClean="0">
                <a:solidFill>
                  <a:srgbClr val="000000"/>
                </a:solidFill>
                <a:latin typeface="FrutigerLTStd-Bold"/>
              </a:rPr>
              <a:t>transferase</a:t>
            </a:r>
            <a:r>
              <a:rPr lang="en-US" altLang="zh-CN" sz="2800" b="1" dirty="0" smtClean="0">
                <a:solidFill>
                  <a:srgbClr val="000000"/>
                </a:solidFill>
                <a:latin typeface="FrutigerLTStd-Bold"/>
              </a:rPr>
              <a:t> </a:t>
            </a:r>
            <a:r>
              <a:rPr lang="en-US" altLang="zh-CN" sz="2800" b="1" dirty="0">
                <a:solidFill>
                  <a:srgbClr val="000000"/>
                </a:solidFill>
                <a:latin typeface="FrutigerLTStd-Bold"/>
              </a:rPr>
              <a:t>and its loss </a:t>
            </a:r>
            <a:r>
              <a:rPr lang="en-US" altLang="zh-CN" sz="2800" b="1" dirty="0" smtClean="0">
                <a:solidFill>
                  <a:srgbClr val="000000"/>
                </a:solidFill>
                <a:latin typeface="FrutigerLTStd-Bold"/>
              </a:rPr>
              <a:t>from tumors</a:t>
            </a:r>
            <a:endParaRPr lang="zh-CN" altLang="en-US" sz="2800" dirty="0"/>
          </a:p>
        </p:txBody>
      </p:sp>
      <p:sp>
        <p:nvSpPr>
          <p:cNvPr id="3" name="Rectangle 2"/>
          <p:cNvSpPr/>
          <p:nvPr/>
        </p:nvSpPr>
        <p:spPr>
          <a:xfrm>
            <a:off x="7278296" y="2083861"/>
            <a:ext cx="4628634" cy="3724096"/>
          </a:xfrm>
          <a:prstGeom prst="rect">
            <a:avLst/>
          </a:prstGeom>
        </p:spPr>
        <p:txBody>
          <a:bodyPr wrap="square">
            <a:spAutoFit/>
          </a:bodyPr>
          <a:lstStyle/>
          <a:p>
            <a:r>
              <a:rPr lang="en-US" altLang="zh-CN" sz="1600" dirty="0">
                <a:latin typeface="FrutigerLTStd-Light"/>
              </a:rPr>
              <a:t>(C) As many as </a:t>
            </a:r>
            <a:r>
              <a:rPr lang="en-US" altLang="zh-CN" sz="1600" dirty="0" smtClean="0">
                <a:latin typeface="FrutigerLTStd-Light"/>
              </a:rPr>
              <a:t>90% of </a:t>
            </a:r>
            <a:r>
              <a:rPr lang="en-US" altLang="zh-CN" sz="1600" dirty="0">
                <a:latin typeface="FrutigerLTStd-Light"/>
              </a:rPr>
              <a:t>prostate carcinomas show the loss </a:t>
            </a:r>
            <a:r>
              <a:rPr lang="en-US" altLang="zh-CN" sz="1600" dirty="0" smtClean="0">
                <a:latin typeface="FrutigerLTStd-Light"/>
              </a:rPr>
              <a:t>of expression </a:t>
            </a:r>
            <a:r>
              <a:rPr lang="en-US" altLang="zh-CN" sz="1600" dirty="0">
                <a:latin typeface="FrutigerLTStd-Light"/>
              </a:rPr>
              <a:t>of an important </a:t>
            </a:r>
            <a:r>
              <a:rPr lang="en-US" altLang="zh-CN" sz="1600" dirty="0" smtClean="0">
                <a:latin typeface="FrutigerLTStd-Light"/>
              </a:rPr>
              <a:t>glutathione </a:t>
            </a:r>
            <a:r>
              <a:rPr lang="en-US" altLang="zh-CN" sz="1600" i="1" dirty="0" smtClean="0">
                <a:latin typeface="FrutigerLTStd-LightItalic"/>
              </a:rPr>
              <a:t>S</a:t>
            </a:r>
            <a:r>
              <a:rPr lang="en-US" altLang="zh-CN" sz="1600" dirty="0" smtClean="0">
                <a:latin typeface="FrutigerLTStd-Light"/>
              </a:rPr>
              <a:t>-</a:t>
            </a:r>
            <a:r>
              <a:rPr lang="en-US" altLang="zh-CN" sz="1600" dirty="0" err="1" smtClean="0">
                <a:latin typeface="FrutigerLTStd-Light"/>
              </a:rPr>
              <a:t>transferase</a:t>
            </a:r>
            <a:r>
              <a:rPr lang="en-US" altLang="zh-CN" sz="1600" dirty="0">
                <a:latin typeface="FrutigerLTStd-Light"/>
              </a:rPr>
              <a:t>, GST-</a:t>
            </a:r>
            <a:r>
              <a:rPr lang="en-US" altLang="zh-CN" dirty="0">
                <a:latin typeface="TimesNewRomanPSMT"/>
              </a:rPr>
              <a:t>π</a:t>
            </a:r>
            <a:r>
              <a:rPr lang="en-US" altLang="zh-CN" sz="1600" dirty="0">
                <a:latin typeface="FrutigerLTStd-Light"/>
              </a:rPr>
              <a:t>; this deprives </a:t>
            </a:r>
            <a:r>
              <a:rPr lang="en-US" altLang="zh-CN" sz="1600" dirty="0" smtClean="0">
                <a:latin typeface="FrutigerLTStd-Light"/>
              </a:rPr>
              <a:t>the tumor </a:t>
            </a:r>
            <a:r>
              <a:rPr lang="en-US" altLang="zh-CN" sz="1600" dirty="0">
                <a:latin typeface="FrutigerLTStd-Light"/>
              </a:rPr>
              <a:t>cells of the means to </a:t>
            </a:r>
            <a:r>
              <a:rPr lang="en-US" altLang="zh-CN" sz="1600" dirty="0" smtClean="0">
                <a:latin typeface="FrutigerLTStd-Light"/>
              </a:rPr>
              <a:t>detoxify many </a:t>
            </a:r>
            <a:r>
              <a:rPr lang="en-US" altLang="zh-CN" sz="1600" dirty="0">
                <a:latin typeface="FrutigerLTStd-Light"/>
              </a:rPr>
              <a:t>electrophilic mutagens. </a:t>
            </a:r>
            <a:r>
              <a:rPr lang="en-US" altLang="zh-CN" sz="1600" dirty="0" smtClean="0">
                <a:latin typeface="FrutigerLTStd-Light"/>
              </a:rPr>
              <a:t>In </a:t>
            </a:r>
            <a:r>
              <a:rPr lang="en-US" altLang="zh-CN" sz="1600" dirty="0">
                <a:latin typeface="FrutigerLTStd-Light"/>
              </a:rPr>
              <a:t>the </a:t>
            </a:r>
            <a:r>
              <a:rPr lang="en-US" altLang="zh-CN" sz="1600" dirty="0" smtClean="0">
                <a:latin typeface="FrutigerLTStd-Light"/>
              </a:rPr>
              <a:t>premalignant PIN </a:t>
            </a:r>
            <a:r>
              <a:rPr lang="en-US" altLang="zh-CN" sz="1600" dirty="0">
                <a:latin typeface="FrutigerLTStd-Light"/>
              </a:rPr>
              <a:t>(prostatic intraepithelial </a:t>
            </a:r>
            <a:r>
              <a:rPr lang="en-US" altLang="zh-CN" sz="1600" dirty="0" smtClean="0">
                <a:latin typeface="FrutigerLTStd-Light"/>
              </a:rPr>
              <a:t>neoplasia) lesion—a </a:t>
            </a:r>
            <a:r>
              <a:rPr lang="en-US" altLang="zh-CN" sz="1600" dirty="0">
                <a:latin typeface="FrutigerLTStd-Light"/>
              </a:rPr>
              <a:t>benign precursor of </a:t>
            </a:r>
            <a:r>
              <a:rPr lang="en-US" altLang="zh-CN" sz="1600" dirty="0" smtClean="0">
                <a:latin typeface="FrutigerLTStd-Light"/>
              </a:rPr>
              <a:t>prostate carcinoma—shown </a:t>
            </a:r>
            <a:r>
              <a:rPr lang="en-US" altLang="zh-CN" sz="1600" dirty="0">
                <a:latin typeface="FrutigerLTStd-Light"/>
              </a:rPr>
              <a:t>here, use </a:t>
            </a:r>
            <a:r>
              <a:rPr lang="en-US" altLang="zh-CN" sz="1600" dirty="0" smtClean="0">
                <a:latin typeface="FrutigerLTStd-Light"/>
              </a:rPr>
              <a:t>of an </a:t>
            </a:r>
            <a:r>
              <a:rPr lang="en-US" altLang="zh-CN" sz="1600" dirty="0">
                <a:latin typeface="FrutigerLTStd-Light"/>
              </a:rPr>
              <a:t>antibody reactive with </a:t>
            </a:r>
            <a:r>
              <a:rPr lang="en-US" altLang="zh-CN" sz="1600" dirty="0" smtClean="0">
                <a:latin typeface="FrutigerLTStd-Light"/>
              </a:rPr>
              <a:t>GST-</a:t>
            </a:r>
            <a:r>
              <a:rPr lang="en-US" altLang="zh-CN" dirty="0" smtClean="0">
                <a:latin typeface="TimesNewRomanPSMT"/>
              </a:rPr>
              <a:t>π</a:t>
            </a:r>
            <a:r>
              <a:rPr lang="en-US" altLang="zh-CN" sz="1600" dirty="0" smtClean="0">
                <a:latin typeface="FrutigerLTStd-Light"/>
              </a:rPr>
              <a:t>demonstrates </a:t>
            </a:r>
            <a:r>
              <a:rPr lang="en-US" altLang="zh-CN" sz="1600" dirty="0">
                <a:latin typeface="FrutigerLTStd-Light"/>
              </a:rPr>
              <a:t>the presence of GST-</a:t>
            </a:r>
            <a:r>
              <a:rPr lang="en-US" altLang="zh-CN" dirty="0">
                <a:latin typeface="TimesNewRomanPSMT"/>
              </a:rPr>
              <a:t>π </a:t>
            </a:r>
            <a:r>
              <a:rPr lang="en-US" altLang="zh-CN" sz="1600" dirty="0" smtClean="0">
                <a:latin typeface="FrutigerLTStd-Light"/>
              </a:rPr>
              <a:t>in the </a:t>
            </a:r>
            <a:r>
              <a:rPr lang="en-US" altLang="zh-CN" sz="1600" dirty="0">
                <a:latin typeface="FrutigerLTStd-Light"/>
              </a:rPr>
              <a:t>basal epithelial cells (</a:t>
            </a:r>
            <a:r>
              <a:rPr lang="en-US" altLang="zh-CN" sz="1600" i="1" dirty="0">
                <a:latin typeface="FrutigerLTStd-LightItalic"/>
              </a:rPr>
              <a:t>dark </a:t>
            </a:r>
            <a:r>
              <a:rPr lang="en-US" altLang="zh-CN" sz="1600" i="1" dirty="0" err="1" smtClean="0">
                <a:latin typeface="FrutigerLTStd-LightItalic"/>
              </a:rPr>
              <a:t>brown,left</a:t>
            </a:r>
            <a:r>
              <a:rPr lang="en-US" altLang="zh-CN" sz="1600" i="1" dirty="0" smtClean="0">
                <a:latin typeface="FrutigerLTStd-LightItalic"/>
              </a:rPr>
              <a:t> </a:t>
            </a:r>
            <a:r>
              <a:rPr lang="en-US" altLang="zh-CN" sz="1600" i="1" dirty="0">
                <a:latin typeface="FrutigerLTStd-LightItalic"/>
              </a:rPr>
              <a:t>side</a:t>
            </a:r>
            <a:r>
              <a:rPr lang="en-US" altLang="zh-CN" sz="1600" dirty="0">
                <a:latin typeface="FrutigerLTStd-Light"/>
              </a:rPr>
              <a:t>), but loss of all GST-</a:t>
            </a:r>
            <a:r>
              <a:rPr lang="en-US" altLang="zh-CN" dirty="0">
                <a:latin typeface="TimesNewRomanPSMT"/>
              </a:rPr>
              <a:t>π </a:t>
            </a:r>
            <a:r>
              <a:rPr lang="en-US" altLang="zh-CN" sz="1600" dirty="0" smtClean="0">
                <a:latin typeface="FrutigerLTStd-Light"/>
              </a:rPr>
              <a:t>expression in </a:t>
            </a:r>
            <a:r>
              <a:rPr lang="en-US" altLang="zh-CN" sz="1600" dirty="0">
                <a:latin typeface="FrutigerLTStd-Light"/>
              </a:rPr>
              <a:t>the luminal epithelial cells (</a:t>
            </a:r>
            <a:r>
              <a:rPr lang="en-US" altLang="zh-CN" sz="1600" i="1" dirty="0">
                <a:latin typeface="FrutigerLTStd-LightItalic"/>
              </a:rPr>
              <a:t>light </a:t>
            </a:r>
            <a:r>
              <a:rPr lang="en-US" altLang="zh-CN" sz="1600" i="1" dirty="0" smtClean="0">
                <a:latin typeface="FrutigerLTStd-LightItalic"/>
              </a:rPr>
              <a:t>blue, right </a:t>
            </a:r>
            <a:r>
              <a:rPr lang="en-US" altLang="zh-CN" sz="1600" i="1" dirty="0">
                <a:latin typeface="FrutigerLTStd-LightItalic"/>
              </a:rPr>
              <a:t>side</a:t>
            </a:r>
            <a:r>
              <a:rPr lang="en-US" altLang="zh-CN" sz="1600" dirty="0">
                <a:latin typeface="FrutigerLTStd-Light"/>
              </a:rPr>
              <a:t>).</a:t>
            </a:r>
            <a:endParaRPr lang="zh-CN" altLang="en-US" sz="1600" dirty="0"/>
          </a:p>
        </p:txBody>
      </p:sp>
    </p:spTree>
    <p:extLst>
      <p:ext uri="{BB962C8B-B14F-4D97-AF65-F5344CB8AC3E}">
        <p14:creationId xmlns:p14="http://schemas.microsoft.com/office/powerpoint/2010/main" val="148264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080" y="2372975"/>
            <a:ext cx="8162544" cy="1311193"/>
          </a:xfrm>
          <a:prstGeom prst="rect">
            <a:avLst/>
          </a:prstGeom>
        </p:spPr>
        <p:txBody>
          <a:bodyPr wrap="square">
            <a:spAutoFit/>
          </a:bodyPr>
          <a:lstStyle/>
          <a:p>
            <a:pPr>
              <a:lnSpc>
                <a:spcPct val="150000"/>
              </a:lnSpc>
            </a:pPr>
            <a:r>
              <a:rPr lang="en-US" altLang="zh-CN" sz="2800" b="1" dirty="0">
                <a:solidFill>
                  <a:srgbClr val="1271FF"/>
                </a:solidFill>
                <a:latin typeface="ACaslonPro-Regular"/>
              </a:rPr>
              <a:t>12.8 </a:t>
            </a:r>
            <a:r>
              <a:rPr lang="en-US" altLang="zh-CN" sz="2800" b="1" dirty="0">
                <a:latin typeface="ACaslonPro-Regular"/>
              </a:rPr>
              <a:t>Repair enzymes fix DNA that has been altered </a:t>
            </a:r>
            <a:r>
              <a:rPr lang="en-US" altLang="zh-CN" sz="2800" b="1" dirty="0" smtClean="0">
                <a:latin typeface="ACaslonPro-Regular"/>
              </a:rPr>
              <a:t>by mutagens</a:t>
            </a:r>
            <a:endParaRPr lang="zh-CN" altLang="en-US" sz="2800" b="1" dirty="0"/>
          </a:p>
        </p:txBody>
      </p:sp>
    </p:spTree>
    <p:extLst>
      <p:ext uri="{BB962C8B-B14F-4D97-AF65-F5344CB8AC3E}">
        <p14:creationId xmlns:p14="http://schemas.microsoft.com/office/powerpoint/2010/main" val="3565931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12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24" y="1566992"/>
            <a:ext cx="8076182" cy="502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434164" y="239432"/>
            <a:ext cx="9303298" cy="954107"/>
          </a:xfrm>
          <a:prstGeom prst="rect">
            <a:avLst/>
          </a:prstGeom>
        </p:spPr>
        <p:txBody>
          <a:bodyPr wrap="square">
            <a:spAutoFit/>
          </a:bodyPr>
          <a:lstStyle/>
          <a:p>
            <a:pPr algn="ctr"/>
            <a:r>
              <a:rPr lang="en-US" altLang="zh-CN" sz="2800" b="1" dirty="0">
                <a:solidFill>
                  <a:srgbClr val="1271FF"/>
                </a:solidFill>
                <a:latin typeface="FrutigerLTStd-Bold"/>
              </a:rPr>
              <a:t>Figure 12.21 </a:t>
            </a:r>
            <a:r>
              <a:rPr lang="en-US" altLang="zh-CN" sz="2800" b="1" dirty="0">
                <a:solidFill>
                  <a:srgbClr val="000000"/>
                </a:solidFill>
                <a:latin typeface="FrutigerLTStd-Bold"/>
              </a:rPr>
              <a:t>Restoration of normal base </a:t>
            </a:r>
            <a:r>
              <a:rPr lang="en-US" altLang="zh-CN" sz="2800" b="1" dirty="0" smtClean="0">
                <a:solidFill>
                  <a:srgbClr val="000000"/>
                </a:solidFill>
                <a:latin typeface="FrutigerLTStd-Bold"/>
              </a:rPr>
              <a:t>structure by </a:t>
            </a:r>
            <a:r>
              <a:rPr lang="en-US" altLang="zh-CN" sz="2800" b="1" dirty="0" err="1">
                <a:solidFill>
                  <a:srgbClr val="000000"/>
                </a:solidFill>
                <a:latin typeface="FrutigerLTStd-Bold"/>
              </a:rPr>
              <a:t>dealkylating</a:t>
            </a:r>
            <a:r>
              <a:rPr lang="en-US" altLang="zh-CN" sz="2800" b="1" dirty="0">
                <a:solidFill>
                  <a:srgbClr val="000000"/>
                </a:solidFill>
                <a:latin typeface="FrutigerLTStd-Bold"/>
              </a:rPr>
              <a:t> repair enzymes</a:t>
            </a:r>
            <a:endParaRPr lang="zh-CN" altLang="en-US" sz="2800" dirty="0"/>
          </a:p>
        </p:txBody>
      </p:sp>
    </p:spTree>
    <p:extLst>
      <p:ext uri="{BB962C8B-B14F-4D97-AF65-F5344CB8AC3E}">
        <p14:creationId xmlns:p14="http://schemas.microsoft.com/office/powerpoint/2010/main" val="720954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figure_12_2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6" y="121569"/>
            <a:ext cx="3692384" cy="668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11610" y="2551356"/>
            <a:ext cx="6500287" cy="2308324"/>
          </a:xfrm>
          <a:prstGeom prst="rect">
            <a:avLst/>
          </a:prstGeom>
        </p:spPr>
        <p:txBody>
          <a:bodyPr wrap="square">
            <a:spAutoFit/>
          </a:bodyPr>
          <a:lstStyle/>
          <a:p>
            <a:pPr>
              <a:lnSpc>
                <a:spcPct val="150000"/>
              </a:lnSpc>
            </a:pPr>
            <a:r>
              <a:rPr lang="en-US" altLang="zh-CN" sz="2400" dirty="0" smtClean="0">
                <a:solidFill>
                  <a:srgbClr val="000000"/>
                </a:solidFill>
                <a:latin typeface="FrutigerLTStd-Light"/>
              </a:rPr>
              <a:t>(</a:t>
            </a:r>
            <a:r>
              <a:rPr lang="en-US" altLang="zh-CN" sz="2400" dirty="0">
                <a:solidFill>
                  <a:srgbClr val="000000"/>
                </a:solidFill>
                <a:latin typeface="FrutigerLTStd-Light"/>
              </a:rPr>
              <a:t>A) </a:t>
            </a:r>
            <a:r>
              <a:rPr lang="en-US" altLang="zh-CN" sz="2400" u="sng" dirty="0">
                <a:solidFill>
                  <a:srgbClr val="FF0000"/>
                </a:solidFill>
                <a:latin typeface="FrutigerLTStd-Light"/>
              </a:rPr>
              <a:t>Base-excision repair (BER) </a:t>
            </a:r>
            <a:r>
              <a:rPr lang="en-US" altLang="zh-CN" sz="2400" dirty="0">
                <a:solidFill>
                  <a:srgbClr val="000000"/>
                </a:solidFill>
                <a:latin typeface="FrutigerLTStd-Light"/>
              </a:rPr>
              <a:t>is achieved by enzymes that </a:t>
            </a:r>
            <a:r>
              <a:rPr lang="en-US" altLang="zh-CN" sz="2400" dirty="0" smtClean="0">
                <a:solidFill>
                  <a:srgbClr val="000000"/>
                </a:solidFill>
                <a:latin typeface="FrutigerLTStd-Light"/>
              </a:rPr>
              <a:t>recognize chemically </a:t>
            </a:r>
            <a:r>
              <a:rPr lang="en-US" altLang="zh-CN" sz="2400" dirty="0">
                <a:solidFill>
                  <a:srgbClr val="000000"/>
                </a:solidFill>
                <a:latin typeface="FrutigerLTStd-Light"/>
              </a:rPr>
              <a:t>altered bases having minimal helix-distorting effect</a:t>
            </a:r>
            <a:r>
              <a:rPr lang="en-US" altLang="zh-CN" sz="2400" dirty="0" smtClean="0">
                <a:solidFill>
                  <a:srgbClr val="000000"/>
                </a:solidFill>
                <a:latin typeface="FrutigerLTStd-Light"/>
              </a:rPr>
              <a:t>.</a:t>
            </a:r>
            <a:endParaRPr lang="zh-CN" altLang="en-US" sz="2400" dirty="0"/>
          </a:p>
        </p:txBody>
      </p:sp>
      <p:sp>
        <p:nvSpPr>
          <p:cNvPr id="3" name="Rectangle 2"/>
          <p:cNvSpPr/>
          <p:nvPr/>
        </p:nvSpPr>
        <p:spPr>
          <a:xfrm>
            <a:off x="2828518" y="712560"/>
            <a:ext cx="9060494" cy="523220"/>
          </a:xfrm>
          <a:prstGeom prst="rect">
            <a:avLst/>
          </a:prstGeom>
        </p:spPr>
        <p:txBody>
          <a:bodyPr wrap="none">
            <a:spAutoFit/>
          </a:bodyPr>
          <a:lstStyle/>
          <a:p>
            <a:r>
              <a:rPr lang="en-US" altLang="zh-CN" sz="2800" b="1" dirty="0">
                <a:solidFill>
                  <a:srgbClr val="1271FF"/>
                </a:solidFill>
                <a:latin typeface="FrutigerLTStd-Bold"/>
              </a:rPr>
              <a:t>Figure 12.22 </a:t>
            </a:r>
            <a:r>
              <a:rPr lang="en-US" altLang="zh-CN" sz="2800" b="1" dirty="0">
                <a:solidFill>
                  <a:srgbClr val="000000"/>
                </a:solidFill>
                <a:latin typeface="FrutigerLTStd-Bold"/>
              </a:rPr>
              <a:t>Base- and nucleotide-excision repair</a:t>
            </a:r>
          </a:p>
        </p:txBody>
      </p:sp>
    </p:spTree>
    <p:extLst>
      <p:ext uri="{BB962C8B-B14F-4D97-AF65-F5344CB8AC3E}">
        <p14:creationId xmlns:p14="http://schemas.microsoft.com/office/powerpoint/2010/main" val="21752751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_12_2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83" y="813276"/>
            <a:ext cx="5349194" cy="52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31052" y="1667815"/>
            <a:ext cx="5765673" cy="3508653"/>
          </a:xfrm>
          <a:prstGeom prst="rect">
            <a:avLst/>
          </a:prstGeom>
        </p:spPr>
        <p:txBody>
          <a:bodyPr wrap="square">
            <a:spAutoFit/>
          </a:bodyPr>
          <a:lstStyle/>
          <a:p>
            <a:r>
              <a:rPr lang="en-US" altLang="zh-CN" dirty="0">
                <a:latin typeface="FrutigerLTStd-Light"/>
              </a:rPr>
              <a:t>(B) </a:t>
            </a:r>
            <a:r>
              <a:rPr lang="en-US" altLang="zh-CN" u="sng" dirty="0">
                <a:solidFill>
                  <a:srgbClr val="FF0000"/>
                </a:solidFill>
                <a:latin typeface="FrutigerLTStd-Light"/>
              </a:rPr>
              <a:t>Nucleotide-excision repair (NER) </a:t>
            </a:r>
            <a:r>
              <a:rPr lang="en-US" altLang="zh-CN" dirty="0">
                <a:latin typeface="FrutigerLTStd-Light"/>
              </a:rPr>
              <a:t>is accomplished </a:t>
            </a:r>
            <a:r>
              <a:rPr lang="en-US" altLang="zh-CN" dirty="0" smtClean="0">
                <a:latin typeface="FrutigerLTStd-Light"/>
              </a:rPr>
              <a:t>by enzymes </a:t>
            </a:r>
            <a:r>
              <a:rPr lang="en-US" altLang="zh-CN" dirty="0">
                <a:latin typeface="FrutigerLTStd-Light"/>
              </a:rPr>
              <a:t>that recognize bulky, helix-distorting lesions and cleave </a:t>
            </a:r>
            <a:r>
              <a:rPr lang="en-US" altLang="zh-CN" dirty="0" smtClean="0">
                <a:latin typeface="FrutigerLTStd-Light"/>
              </a:rPr>
              <a:t>the flanking </a:t>
            </a:r>
            <a:r>
              <a:rPr lang="en-US" altLang="zh-CN" dirty="0">
                <a:latin typeface="FrutigerLTStd-Light"/>
              </a:rPr>
              <a:t>oligonucleotide sequences at sites </a:t>
            </a:r>
            <a:r>
              <a:rPr lang="en-US" altLang="zh-CN" dirty="0" smtClean="0">
                <a:latin typeface="FrutigerLTStd-Light"/>
              </a:rPr>
              <a:t>approximately 24 </a:t>
            </a:r>
            <a:r>
              <a:rPr lang="en-US" altLang="zh-CN" dirty="0">
                <a:latin typeface="FrutigerLTStd-Light"/>
              </a:rPr>
              <a:t>nucleotides (</a:t>
            </a:r>
            <a:r>
              <a:rPr lang="en-US" altLang="zh-CN" dirty="0" err="1">
                <a:latin typeface="FrutigerLTStd-Light"/>
              </a:rPr>
              <a:t>nt</a:t>
            </a:r>
            <a:r>
              <a:rPr lang="en-US" altLang="zh-CN" dirty="0">
                <a:latin typeface="FrutigerLTStd-Light"/>
              </a:rPr>
              <a:t>) on the 5</a:t>
            </a:r>
            <a:r>
              <a:rPr lang="en-US" altLang="zh-CN" sz="2000" dirty="0">
                <a:latin typeface="TimesNewRomanPSMT"/>
              </a:rPr>
              <a:t>ʹ </a:t>
            </a:r>
            <a:r>
              <a:rPr lang="en-US" altLang="zh-CN" dirty="0">
                <a:latin typeface="FrutigerLTStd-Light"/>
              </a:rPr>
              <a:t>side and about 5 nucleotides on </a:t>
            </a:r>
            <a:r>
              <a:rPr lang="en-US" altLang="zh-CN" dirty="0" smtClean="0">
                <a:latin typeface="FrutigerLTStd-Light"/>
              </a:rPr>
              <a:t>the 3</a:t>
            </a:r>
            <a:r>
              <a:rPr lang="en-US" altLang="zh-CN" sz="2000" dirty="0">
                <a:latin typeface="TimesNewRomanPSMT"/>
              </a:rPr>
              <a:t>ʹ </a:t>
            </a:r>
            <a:r>
              <a:rPr lang="en-US" altLang="zh-CN" dirty="0">
                <a:latin typeface="FrutigerLTStd-Light"/>
              </a:rPr>
              <a:t>side. The resulting approximately 29-nt single-strand gap in </a:t>
            </a:r>
            <a:r>
              <a:rPr lang="en-US" altLang="zh-CN" dirty="0" smtClean="0">
                <a:latin typeface="FrutigerLTStd-Light"/>
              </a:rPr>
              <a:t>the DNA </a:t>
            </a:r>
            <a:r>
              <a:rPr lang="en-US" altLang="zh-CN" dirty="0">
                <a:latin typeface="FrutigerLTStd-Light"/>
              </a:rPr>
              <a:t>is then filled by DNA polymerase </a:t>
            </a:r>
            <a:r>
              <a:rPr lang="en-US" altLang="zh-CN" sz="2000" dirty="0">
                <a:latin typeface="TimesNewRomanPSMT"/>
              </a:rPr>
              <a:t>δ </a:t>
            </a:r>
            <a:r>
              <a:rPr lang="en-US" altLang="zh-CN" dirty="0">
                <a:latin typeface="FrutigerLTStd-Light"/>
              </a:rPr>
              <a:t>or </a:t>
            </a:r>
            <a:r>
              <a:rPr lang="en-US" altLang="zh-CN" sz="2000" dirty="0">
                <a:latin typeface="TimesNewRomanPSMT"/>
              </a:rPr>
              <a:t>ε</a:t>
            </a:r>
            <a:r>
              <a:rPr lang="en-US" altLang="zh-CN" dirty="0">
                <a:latin typeface="FrutigerLTStd-Light"/>
              </a:rPr>
              <a:t>, acting together </a:t>
            </a:r>
            <a:r>
              <a:rPr lang="en-US" altLang="zh-CN" dirty="0" smtClean="0">
                <a:latin typeface="FrutigerLTStd-Light"/>
              </a:rPr>
              <a:t>with PCNA </a:t>
            </a:r>
            <a:r>
              <a:rPr lang="en-US" altLang="zh-CN" dirty="0">
                <a:latin typeface="FrutigerLTStd-Light"/>
              </a:rPr>
              <a:t>(proliferating-cell nuclear antigen) and RPA (which </a:t>
            </a:r>
            <a:r>
              <a:rPr lang="en-US" altLang="zh-CN" dirty="0" smtClean="0">
                <a:latin typeface="FrutigerLTStd-Light"/>
              </a:rPr>
              <a:t>binds to </a:t>
            </a:r>
            <a:r>
              <a:rPr lang="en-US" altLang="zh-CN" dirty="0">
                <a:latin typeface="FrutigerLTStd-Light"/>
              </a:rPr>
              <a:t>single-strand DNA), and is finally sealed by a DNA ligase. </a:t>
            </a:r>
            <a:endParaRPr lang="zh-CN" altLang="en-US" dirty="0"/>
          </a:p>
        </p:txBody>
      </p:sp>
    </p:spTree>
    <p:extLst>
      <p:ext uri="{BB962C8B-B14F-4D97-AF65-F5344CB8AC3E}">
        <p14:creationId xmlns:p14="http://schemas.microsoft.com/office/powerpoint/2010/main" val="3837060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12_0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401829"/>
            <a:ext cx="4375150" cy="627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498592" y="2050899"/>
            <a:ext cx="6022848" cy="3139321"/>
          </a:xfrm>
          <a:prstGeom prst="rect">
            <a:avLst/>
          </a:prstGeom>
        </p:spPr>
        <p:txBody>
          <a:bodyPr wrap="square">
            <a:spAutoFit/>
          </a:bodyPr>
          <a:lstStyle/>
          <a:p>
            <a:r>
              <a:rPr lang="en-US" altLang="zh-CN" dirty="0" smtClean="0">
                <a:solidFill>
                  <a:srgbClr val="000000"/>
                </a:solidFill>
                <a:latin typeface="FrutigerLTStd-Light"/>
              </a:rPr>
              <a:t>(A</a:t>
            </a:r>
            <a:r>
              <a:rPr lang="en-US" altLang="zh-CN" dirty="0">
                <a:solidFill>
                  <a:srgbClr val="000000"/>
                </a:solidFill>
                <a:latin typeface="FrutigerLTStd-Light"/>
              </a:rPr>
              <a:t>) </a:t>
            </a:r>
            <a:r>
              <a:rPr lang="en-US" altLang="zh-CN" i="1" dirty="0">
                <a:solidFill>
                  <a:srgbClr val="000000"/>
                </a:solidFill>
                <a:latin typeface="FrutigerLTStd-LightItalic"/>
              </a:rPr>
              <a:t>Boxed numbers </a:t>
            </a:r>
            <a:r>
              <a:rPr lang="en-US" altLang="zh-CN" dirty="0">
                <a:solidFill>
                  <a:srgbClr val="000000"/>
                </a:solidFill>
                <a:latin typeface="FrutigerLTStd-Light"/>
              </a:rPr>
              <a:t>indicate the </a:t>
            </a:r>
            <a:r>
              <a:rPr lang="en-US" altLang="zh-CN" dirty="0" smtClean="0">
                <a:solidFill>
                  <a:srgbClr val="000000"/>
                </a:solidFill>
                <a:latin typeface="FrutigerLTStd-Light"/>
              </a:rPr>
              <a:t>position of </a:t>
            </a:r>
            <a:r>
              <a:rPr lang="en-US" altLang="zh-CN" dirty="0">
                <a:solidFill>
                  <a:srgbClr val="000000"/>
                </a:solidFill>
                <a:latin typeface="FrutigerLTStd-Light"/>
              </a:rPr>
              <a:t>individual enterocytes counting </a:t>
            </a:r>
            <a:r>
              <a:rPr lang="en-US" altLang="zh-CN" dirty="0" smtClean="0">
                <a:solidFill>
                  <a:srgbClr val="000000"/>
                </a:solidFill>
                <a:latin typeface="FrutigerLTStd-Light"/>
              </a:rPr>
              <a:t>from the </a:t>
            </a:r>
            <a:r>
              <a:rPr lang="en-US" altLang="zh-CN" dirty="0">
                <a:solidFill>
                  <a:srgbClr val="000000"/>
                </a:solidFill>
                <a:latin typeface="FrutigerLTStd-Light"/>
              </a:rPr>
              <a:t>bottom of the crypt. </a:t>
            </a:r>
            <a:r>
              <a:rPr lang="en-US" altLang="zh-CN" dirty="0" smtClean="0">
                <a:solidFill>
                  <a:srgbClr val="000000"/>
                </a:solidFill>
                <a:latin typeface="FrutigerLTStd-Light"/>
              </a:rPr>
              <a:t>The </a:t>
            </a:r>
            <a:r>
              <a:rPr lang="en-US" altLang="zh-CN" u="sng" dirty="0" smtClean="0">
                <a:solidFill>
                  <a:srgbClr val="FF0000"/>
                </a:solidFill>
                <a:latin typeface="FrutigerLTStd-Light"/>
              </a:rPr>
              <a:t>stem cells </a:t>
            </a:r>
            <a:r>
              <a:rPr lang="en-US" altLang="zh-CN" dirty="0" smtClean="0">
                <a:solidFill>
                  <a:srgbClr val="000000"/>
                </a:solidFill>
                <a:latin typeface="FrutigerLTStd-Light"/>
              </a:rPr>
              <a:t>spawn a large number (~150) of </a:t>
            </a:r>
            <a:r>
              <a:rPr lang="en-US" altLang="zh-CN" u="sng" dirty="0" smtClean="0">
                <a:solidFill>
                  <a:srgbClr val="FF0000"/>
                </a:solidFill>
                <a:latin typeface="FrutigerLTStd-Light"/>
              </a:rPr>
              <a:t>highly proliferative transit-amplifying cells</a:t>
            </a:r>
            <a:r>
              <a:rPr lang="en-US" altLang="zh-CN" dirty="0" smtClean="0">
                <a:solidFill>
                  <a:srgbClr val="000000"/>
                </a:solidFill>
                <a:latin typeface="FrutigerLTStd-Light"/>
              </a:rPr>
              <a:t> (</a:t>
            </a:r>
            <a:r>
              <a:rPr lang="en-US" altLang="zh-CN" i="1" dirty="0" smtClean="0">
                <a:solidFill>
                  <a:srgbClr val="000000"/>
                </a:solidFill>
                <a:latin typeface="FrutigerLTStd-LightItalic"/>
              </a:rPr>
              <a:t>yellow, green</a:t>
            </a:r>
            <a:r>
              <a:rPr lang="en-US" altLang="zh-CN" dirty="0" smtClean="0">
                <a:solidFill>
                  <a:srgbClr val="000000"/>
                </a:solidFill>
                <a:latin typeface="FrutigerLTStd-Light"/>
              </a:rPr>
              <a:t>), which divide every 12 hours or so. Their division eventually yields approximately 3500 enterocytes (</a:t>
            </a:r>
            <a:r>
              <a:rPr lang="en-US" altLang="zh-CN" i="1" dirty="0" smtClean="0">
                <a:solidFill>
                  <a:srgbClr val="000000"/>
                </a:solidFill>
                <a:latin typeface="FrutigerLTStd-LightItalic"/>
              </a:rPr>
              <a:t>blue</a:t>
            </a:r>
            <a:r>
              <a:rPr lang="en-US" altLang="zh-CN" dirty="0" smtClean="0">
                <a:solidFill>
                  <a:srgbClr val="000000"/>
                </a:solidFill>
                <a:latin typeface="FrutigerLTStd-Light"/>
              </a:rPr>
              <a:t>), which cover the finger-like villus. The enterocytes are continuously migrating toward the tip of the villus, where they undergo apoptosis and are shed into the lumen of the small intestine (</a:t>
            </a:r>
            <a:r>
              <a:rPr lang="en-US" altLang="zh-CN" i="1" dirty="0" smtClean="0">
                <a:solidFill>
                  <a:srgbClr val="000000"/>
                </a:solidFill>
                <a:latin typeface="FrutigerLTStd-LightItalic"/>
              </a:rPr>
              <a:t>light blue</a:t>
            </a:r>
            <a:r>
              <a:rPr lang="en-US" altLang="zh-CN" dirty="0" smtClean="0">
                <a:solidFill>
                  <a:srgbClr val="000000"/>
                </a:solidFill>
                <a:latin typeface="FrutigerLTStd-Light"/>
              </a:rPr>
              <a:t>).</a:t>
            </a:r>
            <a:endParaRPr lang="zh-CN" altLang="en-US" dirty="0"/>
          </a:p>
        </p:txBody>
      </p:sp>
      <p:sp>
        <p:nvSpPr>
          <p:cNvPr id="4" name="Rectangle 3"/>
          <p:cNvSpPr/>
          <p:nvPr/>
        </p:nvSpPr>
        <p:spPr>
          <a:xfrm>
            <a:off x="5498592" y="562470"/>
            <a:ext cx="6096000" cy="646331"/>
          </a:xfrm>
          <a:prstGeom prst="rect">
            <a:avLst/>
          </a:prstGeom>
        </p:spPr>
        <p:txBody>
          <a:bodyPr>
            <a:spAutoFit/>
          </a:bodyPr>
          <a:lstStyle/>
          <a:p>
            <a:r>
              <a:rPr lang="en-US" altLang="zh-CN" b="1" dirty="0">
                <a:solidFill>
                  <a:srgbClr val="1271FF"/>
                </a:solidFill>
                <a:latin typeface="FrutigerLTStd-Bold"/>
              </a:rPr>
              <a:t>Figure 12.2 </a:t>
            </a:r>
            <a:r>
              <a:rPr lang="en-US" altLang="zh-CN" b="1" dirty="0">
                <a:solidFill>
                  <a:srgbClr val="000000"/>
                </a:solidFill>
                <a:latin typeface="FrutigerLTStd-Bold"/>
              </a:rPr>
              <a:t>Stem cells and the organization of gastrointestinal crypts </a:t>
            </a:r>
            <a:endParaRPr lang="zh-CN" altLang="en-US" dirty="0"/>
          </a:p>
        </p:txBody>
      </p:sp>
    </p:spTree>
    <p:extLst>
      <p:ext uri="{BB962C8B-B14F-4D97-AF65-F5344CB8AC3E}">
        <p14:creationId xmlns:p14="http://schemas.microsoft.com/office/powerpoint/2010/main" val="29885041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figure_12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66" y="2213991"/>
            <a:ext cx="6427438" cy="211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099174" y="1026807"/>
            <a:ext cx="4788026" cy="5078313"/>
          </a:xfrm>
          <a:prstGeom prst="rect">
            <a:avLst/>
          </a:prstGeom>
        </p:spPr>
        <p:txBody>
          <a:bodyPr wrap="square">
            <a:spAutoFit/>
          </a:bodyPr>
          <a:lstStyle/>
          <a:p>
            <a:r>
              <a:rPr lang="en-US" altLang="zh-CN" dirty="0" smtClean="0">
                <a:solidFill>
                  <a:srgbClr val="000000"/>
                </a:solidFill>
                <a:latin typeface="FrutigerLTStd-Light"/>
              </a:rPr>
              <a:t>Error-prone </a:t>
            </a:r>
            <a:r>
              <a:rPr lang="en-US" altLang="zh-CN" dirty="0">
                <a:solidFill>
                  <a:srgbClr val="000000"/>
                </a:solidFill>
                <a:latin typeface="FrutigerLTStd-Light"/>
              </a:rPr>
              <a:t>DNA synthesis occurs </a:t>
            </a:r>
            <a:r>
              <a:rPr lang="en-US" altLang="zh-CN" dirty="0" smtClean="0">
                <a:solidFill>
                  <a:srgbClr val="000000"/>
                </a:solidFill>
                <a:latin typeface="FrutigerLTStd-Light"/>
              </a:rPr>
              <a:t>when an </a:t>
            </a:r>
            <a:r>
              <a:rPr lang="en-US" altLang="zh-CN" dirty="0">
                <a:solidFill>
                  <a:srgbClr val="000000"/>
                </a:solidFill>
                <a:latin typeface="FrutigerLTStd-Light"/>
              </a:rPr>
              <a:t>advancing DNA replication </a:t>
            </a:r>
            <a:r>
              <a:rPr lang="en-US" altLang="zh-CN" dirty="0" smtClean="0">
                <a:solidFill>
                  <a:srgbClr val="000000"/>
                </a:solidFill>
                <a:latin typeface="FrutigerLTStd-Light"/>
              </a:rPr>
              <a:t>fork encounters </a:t>
            </a:r>
            <a:r>
              <a:rPr lang="en-US" altLang="zh-CN" dirty="0">
                <a:solidFill>
                  <a:srgbClr val="000000"/>
                </a:solidFill>
                <a:latin typeface="FrutigerLTStd-Light"/>
              </a:rPr>
              <a:t>a still-unrepaired DNA </a:t>
            </a:r>
            <a:r>
              <a:rPr lang="en-US" altLang="zh-CN" dirty="0" smtClean="0">
                <a:solidFill>
                  <a:srgbClr val="000000"/>
                </a:solidFill>
                <a:latin typeface="FrutigerLTStd-Light"/>
              </a:rPr>
              <a:t>lesion, such </a:t>
            </a:r>
            <a:r>
              <a:rPr lang="en-US" altLang="zh-CN" dirty="0">
                <a:solidFill>
                  <a:srgbClr val="000000"/>
                </a:solidFill>
                <a:latin typeface="FrutigerLTStd-Light"/>
              </a:rPr>
              <a:t>as the thymidine dimer </a:t>
            </a:r>
            <a:r>
              <a:rPr lang="en-US" altLang="zh-CN" dirty="0" smtClean="0">
                <a:solidFill>
                  <a:srgbClr val="000000"/>
                </a:solidFill>
                <a:latin typeface="FrutigerLTStd-Light"/>
              </a:rPr>
              <a:t>shown here</a:t>
            </a:r>
            <a:r>
              <a:rPr lang="en-US" altLang="zh-CN" dirty="0">
                <a:solidFill>
                  <a:srgbClr val="000000"/>
                </a:solidFill>
                <a:latin typeface="FrutigerLTStd-Light"/>
              </a:rPr>
              <a:t>. In the great majority of </a:t>
            </a:r>
            <a:r>
              <a:rPr lang="en-US" altLang="zh-CN" dirty="0" smtClean="0">
                <a:solidFill>
                  <a:srgbClr val="000000"/>
                </a:solidFill>
                <a:latin typeface="FrutigerLTStd-Light"/>
              </a:rPr>
              <a:t>cases (</a:t>
            </a:r>
            <a:r>
              <a:rPr lang="en-US" altLang="zh-CN" i="1" dirty="0" smtClean="0">
                <a:solidFill>
                  <a:srgbClr val="000000"/>
                </a:solidFill>
                <a:latin typeface="FrutigerLTStd-LightItalic"/>
              </a:rPr>
              <a:t>left</a:t>
            </a:r>
            <a:r>
              <a:rPr lang="en-US" altLang="zh-CN" dirty="0">
                <a:solidFill>
                  <a:srgbClr val="000000"/>
                </a:solidFill>
                <a:latin typeface="FrutigerLTStd-Light"/>
              </a:rPr>
              <a:t>), the error-prone DNA </a:t>
            </a:r>
            <a:r>
              <a:rPr lang="en-US" altLang="zh-CN" dirty="0" smtClean="0">
                <a:solidFill>
                  <a:srgbClr val="000000"/>
                </a:solidFill>
                <a:latin typeface="FrutigerLTStd-Light"/>
              </a:rPr>
              <a:t>polymerase (sometimes </a:t>
            </a:r>
            <a:r>
              <a:rPr lang="en-US" altLang="zh-CN" dirty="0">
                <a:solidFill>
                  <a:srgbClr val="000000"/>
                </a:solidFill>
                <a:latin typeface="FrutigerLTStd-Light"/>
              </a:rPr>
              <a:t>called a </a:t>
            </a:r>
            <a:r>
              <a:rPr lang="en-US" altLang="zh-CN" i="1" dirty="0">
                <a:solidFill>
                  <a:srgbClr val="000000"/>
                </a:solidFill>
                <a:latin typeface="FrutigerLTStd-LightItalic"/>
              </a:rPr>
              <a:t>bypass </a:t>
            </a:r>
            <a:r>
              <a:rPr lang="en-US" altLang="zh-CN" i="1" dirty="0" smtClean="0">
                <a:solidFill>
                  <a:srgbClr val="000000"/>
                </a:solidFill>
                <a:latin typeface="FrutigerLTStd-LightItalic"/>
              </a:rPr>
              <a:t>polymerase</a:t>
            </a:r>
            <a:r>
              <a:rPr lang="en-US" altLang="zh-CN" dirty="0" smtClean="0">
                <a:solidFill>
                  <a:srgbClr val="000000"/>
                </a:solidFill>
                <a:latin typeface="FrutigerLTStd-Light"/>
              </a:rPr>
              <a:t>) responds </a:t>
            </a:r>
            <a:r>
              <a:rPr lang="en-US" altLang="zh-CN" dirty="0">
                <a:solidFill>
                  <a:srgbClr val="000000"/>
                </a:solidFill>
                <a:latin typeface="FrutigerLTStd-Light"/>
              </a:rPr>
              <a:t>to this lesion in the </a:t>
            </a:r>
            <a:r>
              <a:rPr lang="en-US" altLang="zh-CN" dirty="0" smtClean="0">
                <a:solidFill>
                  <a:srgbClr val="000000"/>
                </a:solidFill>
                <a:latin typeface="FrutigerLTStd-Light"/>
              </a:rPr>
              <a:t>damaged template </a:t>
            </a:r>
            <a:r>
              <a:rPr lang="en-US" altLang="zh-CN" dirty="0">
                <a:solidFill>
                  <a:srgbClr val="000000"/>
                </a:solidFill>
                <a:latin typeface="FrutigerLTStd-Light"/>
              </a:rPr>
              <a:t>strand (</a:t>
            </a:r>
            <a:r>
              <a:rPr lang="en-US" altLang="zh-CN" i="1" dirty="0">
                <a:solidFill>
                  <a:srgbClr val="000000"/>
                </a:solidFill>
                <a:latin typeface="FrutigerLTStd-LightItalic"/>
              </a:rPr>
              <a:t>red</a:t>
            </a:r>
            <a:r>
              <a:rPr lang="en-US" altLang="zh-CN" dirty="0">
                <a:solidFill>
                  <a:srgbClr val="000000"/>
                </a:solidFill>
                <a:latin typeface="FrutigerLTStd-Light"/>
              </a:rPr>
              <a:t>) by inserting </a:t>
            </a:r>
            <a:r>
              <a:rPr lang="en-US" altLang="zh-CN" dirty="0" smtClean="0">
                <a:solidFill>
                  <a:srgbClr val="000000"/>
                </a:solidFill>
                <a:latin typeface="FrutigerLTStd-Light"/>
              </a:rPr>
              <a:t>the appropriate </a:t>
            </a:r>
            <a:r>
              <a:rPr lang="en-US" altLang="zh-CN" dirty="0">
                <a:solidFill>
                  <a:srgbClr val="000000"/>
                </a:solidFill>
                <a:latin typeface="FrutigerLTStd-Light"/>
              </a:rPr>
              <a:t>bases (in this instance, </a:t>
            </a:r>
            <a:r>
              <a:rPr lang="en-US" altLang="zh-CN" dirty="0" smtClean="0">
                <a:solidFill>
                  <a:srgbClr val="000000"/>
                </a:solidFill>
                <a:latin typeface="FrutigerLTStd-Light"/>
              </a:rPr>
              <a:t>an A–A </a:t>
            </a:r>
            <a:r>
              <a:rPr lang="en-US" altLang="zh-CN" dirty="0">
                <a:solidFill>
                  <a:srgbClr val="000000"/>
                </a:solidFill>
                <a:latin typeface="FrutigerLTStd-Light"/>
              </a:rPr>
              <a:t>dinucleotide) in the growing </a:t>
            </a:r>
            <a:r>
              <a:rPr lang="en-US" altLang="zh-CN" dirty="0" smtClean="0">
                <a:solidFill>
                  <a:srgbClr val="000000"/>
                </a:solidFill>
                <a:latin typeface="FrutigerLTStd-Light"/>
              </a:rPr>
              <a:t>DNA strand </a:t>
            </a:r>
            <a:r>
              <a:rPr lang="en-US" altLang="zh-CN" dirty="0">
                <a:solidFill>
                  <a:srgbClr val="000000"/>
                </a:solidFill>
                <a:latin typeface="FrutigerLTStd-Light"/>
              </a:rPr>
              <a:t>(</a:t>
            </a:r>
            <a:r>
              <a:rPr lang="en-US" altLang="zh-CN" i="1" dirty="0">
                <a:solidFill>
                  <a:srgbClr val="000000"/>
                </a:solidFill>
                <a:latin typeface="FrutigerLTStd-LightItalic"/>
              </a:rPr>
              <a:t>dark green</a:t>
            </a:r>
            <a:r>
              <a:rPr lang="en-US" altLang="zh-CN" dirty="0">
                <a:solidFill>
                  <a:srgbClr val="000000"/>
                </a:solidFill>
                <a:latin typeface="FrutigerLTStd-Light"/>
              </a:rPr>
              <a:t>). However, in </a:t>
            </a:r>
            <a:r>
              <a:rPr lang="en-US" altLang="zh-CN" dirty="0" smtClean="0">
                <a:solidFill>
                  <a:srgbClr val="000000"/>
                </a:solidFill>
                <a:latin typeface="FrutigerLTStd-Light"/>
              </a:rPr>
              <a:t>several percent </a:t>
            </a:r>
            <a:r>
              <a:rPr lang="en-US" altLang="zh-CN" dirty="0">
                <a:solidFill>
                  <a:srgbClr val="000000"/>
                </a:solidFill>
                <a:latin typeface="FrutigerLTStd-Light"/>
              </a:rPr>
              <a:t>of these encounters (</a:t>
            </a:r>
            <a:r>
              <a:rPr lang="en-US" altLang="zh-CN" i="1" dirty="0">
                <a:solidFill>
                  <a:srgbClr val="000000"/>
                </a:solidFill>
                <a:latin typeface="FrutigerLTStd-LightItalic"/>
              </a:rPr>
              <a:t>right</a:t>
            </a:r>
            <a:r>
              <a:rPr lang="en-US" altLang="zh-CN" dirty="0" smtClean="0">
                <a:solidFill>
                  <a:srgbClr val="000000"/>
                </a:solidFill>
                <a:latin typeface="FrutigerLTStd-Light"/>
              </a:rPr>
              <a:t>), the </a:t>
            </a:r>
            <a:r>
              <a:rPr lang="en-US" altLang="zh-CN" dirty="0">
                <a:solidFill>
                  <a:srgbClr val="000000"/>
                </a:solidFill>
                <a:latin typeface="FrutigerLTStd-Light"/>
              </a:rPr>
              <a:t>error-prone polymerase will fail </a:t>
            </a:r>
            <a:r>
              <a:rPr lang="en-US" altLang="zh-CN" dirty="0" smtClean="0">
                <a:solidFill>
                  <a:srgbClr val="000000"/>
                </a:solidFill>
                <a:latin typeface="FrutigerLTStd-Light"/>
              </a:rPr>
              <a:t>to properly </a:t>
            </a:r>
            <a:r>
              <a:rPr lang="en-US" altLang="zh-CN" dirty="0">
                <a:solidFill>
                  <a:srgbClr val="000000"/>
                </a:solidFill>
                <a:latin typeface="FrutigerLTStd-Light"/>
              </a:rPr>
              <a:t>“guess” the structure of </a:t>
            </a:r>
            <a:r>
              <a:rPr lang="en-US" altLang="zh-CN" dirty="0" smtClean="0">
                <a:solidFill>
                  <a:srgbClr val="000000"/>
                </a:solidFill>
                <a:latin typeface="FrutigerLTStd-Light"/>
              </a:rPr>
              <a:t>the lesion </a:t>
            </a:r>
            <a:r>
              <a:rPr lang="en-US" altLang="zh-CN" dirty="0">
                <a:solidFill>
                  <a:srgbClr val="000000"/>
                </a:solidFill>
                <a:latin typeface="FrutigerLTStd-Light"/>
              </a:rPr>
              <a:t>in the template strand and </a:t>
            </a:r>
            <a:r>
              <a:rPr lang="en-US" altLang="zh-CN" dirty="0" smtClean="0">
                <a:solidFill>
                  <a:srgbClr val="000000"/>
                </a:solidFill>
                <a:latin typeface="FrutigerLTStd-Light"/>
              </a:rPr>
              <a:t>will instead </a:t>
            </a:r>
            <a:r>
              <a:rPr lang="en-US" altLang="zh-CN" dirty="0">
                <a:solidFill>
                  <a:srgbClr val="000000"/>
                </a:solidFill>
                <a:latin typeface="FrutigerLTStd-Light"/>
              </a:rPr>
              <a:t>incorporate a G–G </a:t>
            </a:r>
            <a:r>
              <a:rPr lang="en-US" altLang="zh-CN" dirty="0" smtClean="0">
                <a:solidFill>
                  <a:srgbClr val="000000"/>
                </a:solidFill>
                <a:latin typeface="FrutigerLTStd-Light"/>
              </a:rPr>
              <a:t>dinucleotide opposite </a:t>
            </a:r>
            <a:r>
              <a:rPr lang="en-US" altLang="zh-CN" dirty="0">
                <a:solidFill>
                  <a:srgbClr val="000000"/>
                </a:solidFill>
                <a:latin typeface="FrutigerLTStd-Light"/>
              </a:rPr>
              <a:t>the thymidine dimer.</a:t>
            </a:r>
            <a:endParaRPr lang="zh-CN" altLang="en-US" dirty="0"/>
          </a:p>
        </p:txBody>
      </p:sp>
      <p:sp>
        <p:nvSpPr>
          <p:cNvPr id="3" name="Rectangle 2"/>
          <p:cNvSpPr/>
          <p:nvPr/>
        </p:nvSpPr>
        <p:spPr>
          <a:xfrm>
            <a:off x="2681539" y="349041"/>
            <a:ext cx="5799986" cy="523220"/>
          </a:xfrm>
          <a:prstGeom prst="rect">
            <a:avLst/>
          </a:prstGeom>
        </p:spPr>
        <p:txBody>
          <a:bodyPr wrap="none">
            <a:spAutoFit/>
          </a:bodyPr>
          <a:lstStyle/>
          <a:p>
            <a:r>
              <a:rPr lang="en-US" altLang="zh-CN" sz="2800" b="1" dirty="0">
                <a:solidFill>
                  <a:srgbClr val="1271FF"/>
                </a:solidFill>
                <a:latin typeface="FrutigerLTStd-Bold"/>
              </a:rPr>
              <a:t>Figure 12.23 </a:t>
            </a:r>
            <a:r>
              <a:rPr lang="en-US" altLang="zh-CN" sz="2800" b="1" dirty="0">
                <a:solidFill>
                  <a:srgbClr val="000000"/>
                </a:solidFill>
                <a:latin typeface="FrutigerLTStd-Bold"/>
              </a:rPr>
              <a:t>Error-prone repair</a:t>
            </a:r>
          </a:p>
        </p:txBody>
      </p:sp>
    </p:spTree>
    <p:extLst>
      <p:ext uri="{BB962C8B-B14F-4D97-AF65-F5344CB8AC3E}">
        <p14:creationId xmlns:p14="http://schemas.microsoft.com/office/powerpoint/2010/main" val="773752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3689" y="2165174"/>
            <a:ext cx="10362880" cy="1951496"/>
          </a:xfrm>
          <a:prstGeom prst="rect">
            <a:avLst/>
          </a:prstGeom>
        </p:spPr>
        <p:txBody>
          <a:bodyPr wrap="square">
            <a:spAutoFit/>
          </a:bodyPr>
          <a:lstStyle/>
          <a:p>
            <a:pPr>
              <a:lnSpc>
                <a:spcPct val="150000"/>
              </a:lnSpc>
            </a:pPr>
            <a:r>
              <a:rPr lang="en-US" altLang="zh-CN" sz="2800" dirty="0">
                <a:solidFill>
                  <a:srgbClr val="1271FF"/>
                </a:solidFill>
                <a:latin typeface="Arial" panose="020B0604020202020204" pitchFamily="34" charset="0"/>
                <a:cs typeface="Arial" panose="020B0604020202020204" pitchFamily="34" charset="0"/>
              </a:rPr>
              <a:t>12.9 </a:t>
            </a:r>
            <a:r>
              <a:rPr lang="en-US" altLang="zh-CN" sz="2800" dirty="0">
                <a:latin typeface="Arial" panose="020B0604020202020204" pitchFamily="34" charset="0"/>
                <a:cs typeface="Arial" panose="020B0604020202020204" pitchFamily="34" charset="0"/>
              </a:rPr>
              <a:t>Inherited defects in nucleotide-excision repair, </a:t>
            </a:r>
            <a:r>
              <a:rPr lang="en-US" altLang="zh-CN" sz="2800" dirty="0" smtClean="0">
                <a:latin typeface="Arial" panose="020B0604020202020204" pitchFamily="34" charset="0"/>
                <a:cs typeface="Arial" panose="020B0604020202020204" pitchFamily="34" charset="0"/>
              </a:rPr>
              <a:t>base excision repair</a:t>
            </a:r>
            <a:r>
              <a:rPr lang="en-US" altLang="zh-CN" sz="2800" dirty="0">
                <a:latin typeface="Arial" panose="020B0604020202020204" pitchFamily="34" charset="0"/>
                <a:cs typeface="Arial" panose="020B0604020202020204" pitchFamily="34" charset="0"/>
              </a:rPr>
              <a:t>, and mismatch repair lead to </a:t>
            </a:r>
            <a:r>
              <a:rPr lang="en-US" altLang="zh-CN" sz="2800" dirty="0" smtClean="0">
                <a:latin typeface="Arial" panose="020B0604020202020204" pitchFamily="34" charset="0"/>
                <a:cs typeface="Arial" panose="020B0604020202020204" pitchFamily="34" charset="0"/>
              </a:rPr>
              <a:t>specific cancer </a:t>
            </a:r>
            <a:r>
              <a:rPr lang="en-US" altLang="zh-CN" sz="2800" dirty="0">
                <a:latin typeface="Arial" panose="020B0604020202020204" pitchFamily="34" charset="0"/>
                <a:cs typeface="Arial" panose="020B0604020202020204" pitchFamily="34" charset="0"/>
              </a:rPr>
              <a:t>susceptibility syndromes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85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figure_12_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7983" y="1745816"/>
            <a:ext cx="2345944" cy="364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757928" y="2198100"/>
            <a:ext cx="5638800" cy="2585323"/>
          </a:xfrm>
          <a:prstGeom prst="rect">
            <a:avLst/>
          </a:prstGeom>
        </p:spPr>
        <p:txBody>
          <a:bodyPr wrap="square">
            <a:spAutoFit/>
          </a:bodyPr>
          <a:lstStyle/>
          <a:p>
            <a:r>
              <a:rPr lang="en-US" altLang="zh-CN" b="1" dirty="0">
                <a:solidFill>
                  <a:srgbClr val="1271FF"/>
                </a:solidFill>
                <a:latin typeface="FrutigerLTStd-Bold"/>
              </a:rPr>
              <a:t>Figure 12.24 </a:t>
            </a:r>
            <a:r>
              <a:rPr lang="en-US" altLang="zh-CN" b="1" dirty="0">
                <a:solidFill>
                  <a:srgbClr val="000000"/>
                </a:solidFill>
                <a:latin typeface="FrutigerLTStd-Bold"/>
              </a:rPr>
              <a:t>A </a:t>
            </a:r>
            <a:r>
              <a:rPr lang="en-US" altLang="zh-CN" b="1" dirty="0" err="1" smtClean="0">
                <a:solidFill>
                  <a:srgbClr val="000000"/>
                </a:solidFill>
                <a:latin typeface="FrutigerLTStd-Bold"/>
              </a:rPr>
              <a:t>xeroderma</a:t>
            </a:r>
            <a:r>
              <a:rPr lang="en-US" altLang="zh-CN" b="1" dirty="0" smtClean="0">
                <a:solidFill>
                  <a:srgbClr val="000000"/>
                </a:solidFill>
                <a:latin typeface="FrutigerLTStd-Bold"/>
              </a:rPr>
              <a:t> </a:t>
            </a:r>
            <a:r>
              <a:rPr lang="en-US" altLang="zh-CN" b="1" dirty="0" err="1" smtClean="0">
                <a:solidFill>
                  <a:srgbClr val="000000"/>
                </a:solidFill>
                <a:latin typeface="FrutigerLTStd-Bold"/>
              </a:rPr>
              <a:t>pigmentosum</a:t>
            </a:r>
            <a:r>
              <a:rPr lang="zh-CN" altLang="en-US" b="1" dirty="0" smtClean="0">
                <a:solidFill>
                  <a:srgbClr val="000000"/>
                </a:solidFill>
                <a:latin typeface="FrutigerLTStd-Bold"/>
              </a:rPr>
              <a:t>（</a:t>
            </a:r>
            <a:r>
              <a:rPr lang="zh-CN" altLang="en-US" dirty="0"/>
              <a:t>着色性干皮病</a:t>
            </a:r>
            <a:r>
              <a:rPr lang="zh-CN" altLang="en-US" b="1" dirty="0" smtClean="0">
                <a:solidFill>
                  <a:srgbClr val="000000"/>
                </a:solidFill>
                <a:latin typeface="FrutigerLTStd-Bold"/>
              </a:rPr>
              <a:t>）</a:t>
            </a:r>
            <a:r>
              <a:rPr lang="en-US" altLang="zh-CN" b="1" dirty="0" smtClean="0">
                <a:solidFill>
                  <a:srgbClr val="000000"/>
                </a:solidFill>
                <a:latin typeface="FrutigerLTStd-Bold"/>
              </a:rPr>
              <a:t> </a:t>
            </a:r>
            <a:r>
              <a:rPr lang="en-US" altLang="zh-CN" b="1" dirty="0">
                <a:solidFill>
                  <a:srgbClr val="000000"/>
                </a:solidFill>
                <a:latin typeface="FrutigerLTStd-Bold"/>
              </a:rPr>
              <a:t>patient </a:t>
            </a:r>
            <a:r>
              <a:rPr lang="en-US" altLang="zh-CN" dirty="0">
                <a:solidFill>
                  <a:srgbClr val="000000"/>
                </a:solidFill>
                <a:latin typeface="FrutigerLTStd-Light"/>
              </a:rPr>
              <a:t>A </a:t>
            </a:r>
            <a:r>
              <a:rPr lang="en-US" altLang="zh-CN" dirty="0" smtClean="0">
                <a:solidFill>
                  <a:srgbClr val="000000"/>
                </a:solidFill>
                <a:latin typeface="FrutigerLTStd-Light"/>
              </a:rPr>
              <a:t>patient suffering </a:t>
            </a:r>
            <a:r>
              <a:rPr lang="en-US" altLang="zh-CN" dirty="0">
                <a:solidFill>
                  <a:srgbClr val="000000"/>
                </a:solidFill>
                <a:latin typeface="FrutigerLTStd-Light"/>
              </a:rPr>
              <a:t>from </a:t>
            </a:r>
            <a:r>
              <a:rPr lang="en-US" altLang="zh-CN" dirty="0" err="1">
                <a:solidFill>
                  <a:srgbClr val="000000"/>
                </a:solidFill>
                <a:latin typeface="FrutigerLTStd-Light"/>
              </a:rPr>
              <a:t>xeroderma</a:t>
            </a:r>
            <a:r>
              <a:rPr lang="en-US" altLang="zh-CN" dirty="0">
                <a:solidFill>
                  <a:srgbClr val="000000"/>
                </a:solidFill>
                <a:latin typeface="FrutigerLTStd-Light"/>
              </a:rPr>
              <a:t> </a:t>
            </a:r>
            <a:r>
              <a:rPr lang="en-US" altLang="zh-CN" dirty="0" err="1" smtClean="0">
                <a:solidFill>
                  <a:srgbClr val="000000"/>
                </a:solidFill>
                <a:latin typeface="FrutigerLTStd-Light"/>
              </a:rPr>
              <a:t>pigmentosum</a:t>
            </a:r>
            <a:r>
              <a:rPr lang="en-US" altLang="zh-CN" dirty="0" smtClean="0">
                <a:solidFill>
                  <a:srgbClr val="000000"/>
                </a:solidFill>
                <a:latin typeface="FrutigerLTStd-Light"/>
              </a:rPr>
              <a:t> (XP</a:t>
            </a:r>
            <a:r>
              <a:rPr lang="en-US" altLang="zh-CN" dirty="0">
                <a:solidFill>
                  <a:srgbClr val="000000"/>
                </a:solidFill>
                <a:latin typeface="FrutigerLTStd-Light"/>
              </a:rPr>
              <a:t>) has severe and extensive </a:t>
            </a:r>
            <a:r>
              <a:rPr lang="en-US" altLang="zh-CN" dirty="0" smtClean="0">
                <a:solidFill>
                  <a:srgbClr val="000000"/>
                </a:solidFill>
                <a:latin typeface="FrutigerLTStd-Light"/>
              </a:rPr>
              <a:t>lesions in </a:t>
            </a:r>
            <a:r>
              <a:rPr lang="en-US" altLang="zh-CN" dirty="0">
                <a:solidFill>
                  <a:srgbClr val="000000"/>
                </a:solidFill>
                <a:latin typeface="FrutigerLTStd-Light"/>
              </a:rPr>
              <a:t>all areas of sun-exposed skin. </a:t>
            </a:r>
            <a:r>
              <a:rPr lang="en-US" altLang="zh-CN" dirty="0" smtClean="0">
                <a:solidFill>
                  <a:srgbClr val="000000"/>
                </a:solidFill>
                <a:latin typeface="FrutigerLTStd-Light"/>
              </a:rPr>
              <a:t>These lesions </a:t>
            </a:r>
            <a:r>
              <a:rPr lang="en-US" altLang="zh-CN" dirty="0">
                <a:solidFill>
                  <a:srgbClr val="000000"/>
                </a:solidFill>
                <a:latin typeface="FrutigerLTStd-Light"/>
              </a:rPr>
              <a:t>can develop into </a:t>
            </a:r>
            <a:r>
              <a:rPr lang="en-US" altLang="zh-CN" dirty="0" smtClean="0">
                <a:solidFill>
                  <a:srgbClr val="000000"/>
                </a:solidFill>
                <a:latin typeface="FrutigerLTStd-Light"/>
              </a:rPr>
              <a:t>squamous and </a:t>
            </a:r>
            <a:r>
              <a:rPr lang="en-US" altLang="zh-CN" dirty="0">
                <a:solidFill>
                  <a:srgbClr val="000000"/>
                </a:solidFill>
                <a:latin typeface="FrutigerLTStd-Light"/>
              </a:rPr>
              <a:t>basal cell carcinomas as well </a:t>
            </a:r>
            <a:r>
              <a:rPr lang="en-US" altLang="zh-CN" dirty="0" smtClean="0">
                <a:solidFill>
                  <a:srgbClr val="000000"/>
                </a:solidFill>
                <a:latin typeface="FrutigerLTStd-Light"/>
              </a:rPr>
              <a:t>as melanomas</a:t>
            </a:r>
            <a:r>
              <a:rPr lang="en-US" altLang="zh-CN" dirty="0">
                <a:solidFill>
                  <a:srgbClr val="000000"/>
                </a:solidFill>
                <a:latin typeface="FrutigerLTStd-Light"/>
              </a:rPr>
              <a:t>. The tumors develop at </a:t>
            </a:r>
            <a:r>
              <a:rPr lang="en-US" altLang="zh-CN" dirty="0" smtClean="0">
                <a:solidFill>
                  <a:srgbClr val="000000"/>
                </a:solidFill>
                <a:latin typeface="FrutigerLTStd-Light"/>
              </a:rPr>
              <a:t>rates that </a:t>
            </a:r>
            <a:r>
              <a:rPr lang="en-US" altLang="zh-CN" dirty="0">
                <a:solidFill>
                  <a:srgbClr val="000000"/>
                </a:solidFill>
                <a:latin typeface="FrutigerLTStd-Light"/>
              </a:rPr>
              <a:t>are as much as 1000-fold </a:t>
            </a:r>
            <a:r>
              <a:rPr lang="en-US" altLang="zh-CN" dirty="0" smtClean="0">
                <a:solidFill>
                  <a:srgbClr val="000000"/>
                </a:solidFill>
                <a:latin typeface="FrutigerLTStd-Light"/>
              </a:rPr>
              <a:t>higher than </a:t>
            </a:r>
            <a:r>
              <a:rPr lang="en-US" altLang="zh-CN" dirty="0">
                <a:solidFill>
                  <a:srgbClr val="000000"/>
                </a:solidFill>
                <a:latin typeface="FrutigerLTStd-Light"/>
              </a:rPr>
              <a:t>in the general population. (</a:t>
            </a:r>
            <a:r>
              <a:rPr lang="en-US" altLang="zh-CN" dirty="0" smtClean="0">
                <a:solidFill>
                  <a:srgbClr val="000000"/>
                </a:solidFill>
                <a:latin typeface="FrutigerLTStd-Light"/>
              </a:rPr>
              <a:t>Courtesy of </a:t>
            </a:r>
            <a:r>
              <a:rPr lang="en-US" altLang="zh-CN" dirty="0">
                <a:solidFill>
                  <a:srgbClr val="000000"/>
                </a:solidFill>
                <a:latin typeface="FrutigerLTStd-Light"/>
              </a:rPr>
              <a:t>K.H. Kraemer.)</a:t>
            </a:r>
            <a:endParaRPr lang="zh-CN" altLang="en-US" dirty="0"/>
          </a:p>
        </p:txBody>
      </p:sp>
      <p:sp>
        <p:nvSpPr>
          <p:cNvPr id="2" name="Rectangle 1"/>
          <p:cNvSpPr/>
          <p:nvPr/>
        </p:nvSpPr>
        <p:spPr>
          <a:xfrm>
            <a:off x="1302512" y="5857342"/>
            <a:ext cx="9682459" cy="461665"/>
          </a:xfrm>
          <a:prstGeom prst="rect">
            <a:avLst/>
          </a:prstGeom>
        </p:spPr>
        <p:txBody>
          <a:bodyPr wrap="none">
            <a:spAutoFit/>
          </a:bodyPr>
          <a:lstStyle/>
          <a:p>
            <a:r>
              <a:rPr lang="en-US" altLang="zh-CN" sz="2400" dirty="0" smtClean="0">
                <a:latin typeface="UtopiaStd-Regular"/>
              </a:rPr>
              <a:t>Genetic disease with genes </a:t>
            </a:r>
            <a:r>
              <a:rPr lang="en-US" altLang="zh-CN" sz="2400" dirty="0">
                <a:latin typeface="UtopiaStd-Regular"/>
              </a:rPr>
              <a:t>involved in </a:t>
            </a:r>
            <a:r>
              <a:rPr lang="en-US" altLang="zh-CN" sz="2400" dirty="0">
                <a:solidFill>
                  <a:srgbClr val="1271FF"/>
                </a:solidFill>
                <a:latin typeface="Arial" panose="020B0604020202020204" pitchFamily="34" charset="0"/>
                <a:cs typeface="Arial" panose="020B0604020202020204" pitchFamily="34" charset="0"/>
              </a:rPr>
              <a:t>nucleotide-excision repair</a:t>
            </a:r>
            <a:endParaRPr lang="zh-CN" altLang="en-US" sz="2400" dirty="0"/>
          </a:p>
        </p:txBody>
      </p:sp>
    </p:spTree>
    <p:extLst>
      <p:ext uri="{BB962C8B-B14F-4D97-AF65-F5344CB8AC3E}">
        <p14:creationId xmlns:p14="http://schemas.microsoft.com/office/powerpoint/2010/main" val="2741872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figure_12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68" y="1364546"/>
            <a:ext cx="5734623" cy="49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78691" y="2337275"/>
            <a:ext cx="5170170" cy="2862322"/>
          </a:xfrm>
          <a:prstGeom prst="rect">
            <a:avLst/>
          </a:prstGeom>
        </p:spPr>
        <p:txBody>
          <a:bodyPr wrap="square">
            <a:spAutoFit/>
          </a:bodyPr>
          <a:lstStyle/>
          <a:p>
            <a:r>
              <a:rPr lang="en-US" altLang="zh-CN" dirty="0" smtClean="0">
                <a:solidFill>
                  <a:srgbClr val="000000"/>
                </a:solidFill>
                <a:latin typeface="FrutigerLTStd-Light"/>
              </a:rPr>
              <a:t>Patients </a:t>
            </a:r>
            <a:r>
              <a:rPr lang="en-US" altLang="zh-CN" dirty="0">
                <a:solidFill>
                  <a:srgbClr val="000000"/>
                </a:solidFill>
                <a:latin typeface="FrutigerLTStd-Light"/>
              </a:rPr>
              <a:t>suffering from</a:t>
            </a:r>
          </a:p>
          <a:p>
            <a:r>
              <a:rPr lang="en-US" altLang="zh-CN" dirty="0" err="1">
                <a:solidFill>
                  <a:srgbClr val="000000"/>
                </a:solidFill>
                <a:latin typeface="FrutigerLTStd-Light"/>
              </a:rPr>
              <a:t>xeroderma</a:t>
            </a:r>
            <a:r>
              <a:rPr lang="en-US" altLang="zh-CN" dirty="0">
                <a:solidFill>
                  <a:srgbClr val="000000"/>
                </a:solidFill>
                <a:latin typeface="FrutigerLTStd-Light"/>
              </a:rPr>
              <a:t> </a:t>
            </a:r>
            <a:r>
              <a:rPr lang="en-US" altLang="zh-CN" dirty="0" err="1">
                <a:solidFill>
                  <a:srgbClr val="000000"/>
                </a:solidFill>
                <a:latin typeface="FrutigerLTStd-Light"/>
              </a:rPr>
              <a:t>pigmentosum</a:t>
            </a:r>
            <a:r>
              <a:rPr lang="en-US" altLang="zh-CN" dirty="0">
                <a:solidFill>
                  <a:srgbClr val="000000"/>
                </a:solidFill>
                <a:latin typeface="FrutigerLTStd-Light"/>
              </a:rPr>
              <a:t> (XP) exhibit</a:t>
            </a:r>
          </a:p>
          <a:p>
            <a:r>
              <a:rPr lang="en-US" altLang="zh-CN" dirty="0">
                <a:solidFill>
                  <a:srgbClr val="000000"/>
                </a:solidFill>
                <a:latin typeface="FrutigerLTStd-Light"/>
              </a:rPr>
              <a:t>skin cancers far earlier than the general</a:t>
            </a:r>
          </a:p>
          <a:p>
            <a:r>
              <a:rPr lang="en-US" altLang="zh-CN" dirty="0">
                <a:solidFill>
                  <a:srgbClr val="000000"/>
                </a:solidFill>
                <a:latin typeface="FrutigerLTStd-Light"/>
              </a:rPr>
              <a:t>population (</a:t>
            </a:r>
            <a:r>
              <a:rPr lang="en-US" altLang="zh-CN" i="1" dirty="0">
                <a:solidFill>
                  <a:srgbClr val="000000"/>
                </a:solidFill>
                <a:latin typeface="FrutigerLTStd-LightItalic"/>
              </a:rPr>
              <a:t>normal</a:t>
            </a:r>
            <a:r>
              <a:rPr lang="en-US" altLang="zh-CN" dirty="0">
                <a:solidFill>
                  <a:srgbClr val="000000"/>
                </a:solidFill>
                <a:latin typeface="FrutigerLTStd-Light"/>
              </a:rPr>
              <a:t>). In the general</a:t>
            </a:r>
          </a:p>
          <a:p>
            <a:r>
              <a:rPr lang="en-US" altLang="zh-CN" dirty="0">
                <a:solidFill>
                  <a:srgbClr val="000000"/>
                </a:solidFill>
                <a:latin typeface="FrutigerLTStd-Light"/>
              </a:rPr>
              <a:t>population, these skin cancers appear</a:t>
            </a:r>
          </a:p>
          <a:p>
            <a:r>
              <a:rPr lang="en-US" altLang="zh-CN" dirty="0">
                <a:solidFill>
                  <a:srgbClr val="000000"/>
                </a:solidFill>
                <a:latin typeface="FrutigerLTStd-Light"/>
              </a:rPr>
              <a:t>with a median age of onset of about</a:t>
            </a:r>
          </a:p>
          <a:p>
            <a:r>
              <a:rPr lang="en-US" altLang="zh-CN" dirty="0">
                <a:solidFill>
                  <a:srgbClr val="000000"/>
                </a:solidFill>
                <a:latin typeface="FrutigerLTStd-Light"/>
              </a:rPr>
              <a:t>60 years, in contrast to the XP</a:t>
            </a:r>
          </a:p>
          <a:p>
            <a:r>
              <a:rPr lang="en-US" altLang="zh-CN" dirty="0">
                <a:solidFill>
                  <a:srgbClr val="000000"/>
                </a:solidFill>
                <a:latin typeface="FrutigerLTStd-Light"/>
              </a:rPr>
              <a:t>population, in which skin cancers are</a:t>
            </a:r>
          </a:p>
          <a:p>
            <a:r>
              <a:rPr lang="en-US" altLang="zh-CN" dirty="0">
                <a:solidFill>
                  <a:srgbClr val="000000"/>
                </a:solidFill>
                <a:latin typeface="FrutigerLTStd-Light"/>
              </a:rPr>
              <a:t>diagnosed with a median age of about</a:t>
            </a:r>
          </a:p>
          <a:p>
            <a:r>
              <a:rPr lang="en-US" altLang="zh-CN" dirty="0">
                <a:solidFill>
                  <a:srgbClr val="000000"/>
                </a:solidFill>
                <a:latin typeface="FrutigerLTStd-Light"/>
              </a:rPr>
              <a:t>10 years. </a:t>
            </a:r>
            <a:endParaRPr lang="zh-CN" altLang="en-US" dirty="0"/>
          </a:p>
        </p:txBody>
      </p:sp>
      <p:sp>
        <p:nvSpPr>
          <p:cNvPr id="3" name="Rectangle 2"/>
          <p:cNvSpPr/>
          <p:nvPr/>
        </p:nvSpPr>
        <p:spPr>
          <a:xfrm>
            <a:off x="1942664" y="556296"/>
            <a:ext cx="9049799" cy="584775"/>
          </a:xfrm>
          <a:prstGeom prst="rect">
            <a:avLst/>
          </a:prstGeom>
        </p:spPr>
        <p:txBody>
          <a:bodyPr wrap="square">
            <a:spAutoFit/>
          </a:bodyPr>
          <a:lstStyle/>
          <a:p>
            <a:r>
              <a:rPr lang="en-US" altLang="zh-CN" sz="3200" b="1" dirty="0">
                <a:solidFill>
                  <a:srgbClr val="1271FF"/>
                </a:solidFill>
                <a:latin typeface="FrutigerLTStd-Bold"/>
              </a:rPr>
              <a:t>Figure 12.25 </a:t>
            </a:r>
            <a:r>
              <a:rPr lang="en-US" altLang="zh-CN" sz="3200" b="1" dirty="0">
                <a:solidFill>
                  <a:srgbClr val="000000"/>
                </a:solidFill>
                <a:latin typeface="FrutigerLTStd-Bold"/>
              </a:rPr>
              <a:t>Epidemiology of </a:t>
            </a:r>
            <a:r>
              <a:rPr lang="en-US" altLang="zh-CN" sz="3200" b="1" dirty="0" smtClean="0">
                <a:solidFill>
                  <a:srgbClr val="000000"/>
                </a:solidFill>
                <a:latin typeface="FrutigerLTStd-Bold"/>
              </a:rPr>
              <a:t>XP patients </a:t>
            </a:r>
            <a:endParaRPr lang="zh-CN" altLang="en-US" sz="3200" dirty="0"/>
          </a:p>
        </p:txBody>
      </p:sp>
    </p:spTree>
    <p:extLst>
      <p:ext uri="{BB962C8B-B14F-4D97-AF65-F5344CB8AC3E}">
        <p14:creationId xmlns:p14="http://schemas.microsoft.com/office/powerpoint/2010/main" val="4017975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figure_12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48" y="1091577"/>
            <a:ext cx="5185808" cy="544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12156" y="809371"/>
            <a:ext cx="6620764" cy="5909310"/>
          </a:xfrm>
          <a:prstGeom prst="rect">
            <a:avLst/>
          </a:prstGeom>
        </p:spPr>
        <p:txBody>
          <a:bodyPr wrap="square">
            <a:spAutoFit/>
          </a:bodyPr>
          <a:lstStyle/>
          <a:p>
            <a:r>
              <a:rPr lang="en-US" altLang="zh-CN" dirty="0" smtClean="0">
                <a:solidFill>
                  <a:srgbClr val="FF0000"/>
                </a:solidFill>
                <a:latin typeface="FrutigerLTStd-Light"/>
              </a:rPr>
              <a:t>Cell fusion experiments</a:t>
            </a:r>
            <a:r>
              <a:rPr lang="en-US" altLang="zh-CN" dirty="0" smtClean="0">
                <a:solidFill>
                  <a:srgbClr val="000000"/>
                </a:solidFill>
                <a:latin typeface="FrutigerLTStd-Light"/>
              </a:rPr>
              <a:t> </a:t>
            </a:r>
            <a:r>
              <a:rPr lang="en-US" altLang="zh-CN" dirty="0">
                <a:solidFill>
                  <a:srgbClr val="000000"/>
                </a:solidFill>
                <a:latin typeface="FrutigerLTStd-Light"/>
              </a:rPr>
              <a:t>using cultured cells </a:t>
            </a:r>
            <a:r>
              <a:rPr lang="en-US" altLang="zh-CN" dirty="0" smtClean="0">
                <a:solidFill>
                  <a:srgbClr val="000000"/>
                </a:solidFill>
                <a:latin typeface="FrutigerLTStd-Light"/>
              </a:rPr>
              <a:t>from </a:t>
            </a:r>
            <a:r>
              <a:rPr lang="en-US" altLang="zh-CN" dirty="0" err="1" smtClean="0">
                <a:solidFill>
                  <a:srgbClr val="000000"/>
                </a:solidFill>
                <a:latin typeface="FrutigerLTStd-Light"/>
              </a:rPr>
              <a:t>xeroderma</a:t>
            </a:r>
            <a:r>
              <a:rPr lang="en-US" altLang="zh-CN" dirty="0" smtClean="0">
                <a:solidFill>
                  <a:srgbClr val="000000"/>
                </a:solidFill>
                <a:latin typeface="FrutigerLTStd-Light"/>
              </a:rPr>
              <a:t> </a:t>
            </a:r>
            <a:r>
              <a:rPr lang="en-US" altLang="zh-CN" dirty="0" err="1">
                <a:solidFill>
                  <a:srgbClr val="000000"/>
                </a:solidFill>
                <a:latin typeface="FrutigerLTStd-Light"/>
              </a:rPr>
              <a:t>pigmentosum</a:t>
            </a:r>
            <a:r>
              <a:rPr lang="en-US" altLang="zh-CN" dirty="0">
                <a:solidFill>
                  <a:srgbClr val="000000"/>
                </a:solidFill>
                <a:latin typeface="FrutigerLTStd-Light"/>
              </a:rPr>
              <a:t> (XP) </a:t>
            </a:r>
            <a:r>
              <a:rPr lang="en-US" altLang="zh-CN" dirty="0" smtClean="0">
                <a:solidFill>
                  <a:srgbClr val="000000"/>
                </a:solidFill>
                <a:latin typeface="FrutigerLTStd-Light"/>
              </a:rPr>
              <a:t>patients have </a:t>
            </a:r>
            <a:r>
              <a:rPr lang="en-US" altLang="zh-CN" dirty="0">
                <a:solidFill>
                  <a:srgbClr val="000000"/>
                </a:solidFill>
                <a:latin typeface="FrutigerLTStd-Light"/>
              </a:rPr>
              <a:t>revealed that certain </a:t>
            </a:r>
            <a:r>
              <a:rPr lang="en-US" altLang="zh-CN" dirty="0" smtClean="0">
                <a:solidFill>
                  <a:srgbClr val="000000"/>
                </a:solidFill>
                <a:latin typeface="FrutigerLTStd-Light"/>
              </a:rPr>
              <a:t>combinations of </a:t>
            </a:r>
            <a:r>
              <a:rPr lang="en-US" altLang="zh-CN" dirty="0">
                <a:solidFill>
                  <a:srgbClr val="000000"/>
                </a:solidFill>
                <a:latin typeface="FrutigerLTStd-Light"/>
              </a:rPr>
              <a:t>fibroblasts, each derived from </a:t>
            </a:r>
            <a:r>
              <a:rPr lang="en-US" altLang="zh-CN" dirty="0" smtClean="0">
                <a:solidFill>
                  <a:srgbClr val="000000"/>
                </a:solidFill>
                <a:latin typeface="FrutigerLTStd-Light"/>
              </a:rPr>
              <a:t>a different patient, </a:t>
            </a:r>
            <a:r>
              <a:rPr lang="en-US" altLang="zh-CN" dirty="0">
                <a:solidFill>
                  <a:srgbClr val="000000"/>
                </a:solidFill>
                <a:latin typeface="FrutigerLTStd-Light"/>
              </a:rPr>
              <a:t>when fused, yielded </a:t>
            </a:r>
            <a:r>
              <a:rPr lang="en-US" altLang="zh-CN" dirty="0" smtClean="0">
                <a:solidFill>
                  <a:srgbClr val="000000"/>
                </a:solidFill>
                <a:latin typeface="FrutigerLTStd-Light"/>
              </a:rPr>
              <a:t>hybrid </a:t>
            </a:r>
            <a:r>
              <a:rPr lang="en-US" altLang="zh-CN" dirty="0" err="1" smtClean="0">
                <a:solidFill>
                  <a:srgbClr val="000000"/>
                </a:solidFill>
                <a:latin typeface="FrutigerLTStd-Light"/>
              </a:rPr>
              <a:t>tetraploid</a:t>
            </a:r>
            <a:r>
              <a:rPr lang="en-US" altLang="zh-CN" dirty="0" smtClean="0">
                <a:solidFill>
                  <a:srgbClr val="000000"/>
                </a:solidFill>
                <a:latin typeface="FrutigerLTStd-Light"/>
              </a:rPr>
              <a:t> </a:t>
            </a:r>
            <a:r>
              <a:rPr lang="en-US" altLang="zh-CN" dirty="0">
                <a:solidFill>
                  <a:srgbClr val="000000"/>
                </a:solidFill>
                <a:latin typeface="FrutigerLTStd-Light"/>
              </a:rPr>
              <a:t>cells that are as </a:t>
            </a:r>
            <a:r>
              <a:rPr lang="en-US" altLang="zh-CN" dirty="0" smtClean="0">
                <a:solidFill>
                  <a:srgbClr val="000000"/>
                </a:solidFill>
                <a:latin typeface="FrutigerLTStd-Light"/>
              </a:rPr>
              <a:t>UV-sensitive as </a:t>
            </a:r>
            <a:r>
              <a:rPr lang="en-US" altLang="zh-CN" dirty="0">
                <a:solidFill>
                  <a:srgbClr val="000000"/>
                </a:solidFill>
                <a:latin typeface="FrutigerLTStd-Light"/>
              </a:rPr>
              <a:t>the two parental cell </a:t>
            </a:r>
            <a:r>
              <a:rPr lang="en-US" altLang="zh-CN" dirty="0" smtClean="0">
                <a:solidFill>
                  <a:srgbClr val="000000"/>
                </a:solidFill>
                <a:latin typeface="FrutigerLTStd-Light"/>
              </a:rPr>
              <a:t>populations. On </a:t>
            </a:r>
            <a:r>
              <a:rPr lang="en-US" altLang="zh-CN" dirty="0">
                <a:solidFill>
                  <a:srgbClr val="000000"/>
                </a:solidFill>
                <a:latin typeface="FrutigerLTStd-Light"/>
              </a:rPr>
              <a:t>other occasions, </a:t>
            </a:r>
            <a:r>
              <a:rPr lang="en-US" altLang="zh-CN" dirty="0" smtClean="0">
                <a:solidFill>
                  <a:srgbClr val="000000"/>
                </a:solidFill>
                <a:latin typeface="FrutigerLTStd-Light"/>
              </a:rPr>
              <a:t>however, fusion </a:t>
            </a:r>
            <a:r>
              <a:rPr lang="en-US" altLang="zh-CN" dirty="0">
                <a:solidFill>
                  <a:srgbClr val="000000"/>
                </a:solidFill>
                <a:latin typeface="FrutigerLTStd-Light"/>
              </a:rPr>
              <a:t>of cells from two patients </a:t>
            </a:r>
            <a:r>
              <a:rPr lang="en-US" altLang="zh-CN" dirty="0" smtClean="0">
                <a:solidFill>
                  <a:srgbClr val="000000"/>
                </a:solidFill>
                <a:latin typeface="FrutigerLTStd-Light"/>
              </a:rPr>
              <a:t>yielded </a:t>
            </a:r>
            <a:r>
              <a:rPr lang="en-US" altLang="zh-CN" dirty="0">
                <a:solidFill>
                  <a:srgbClr val="000000"/>
                </a:solidFill>
                <a:latin typeface="FrutigerLTStd-Light"/>
              </a:rPr>
              <a:t>cell hybrids </a:t>
            </a:r>
            <a:r>
              <a:rPr lang="en-US" altLang="zh-CN" dirty="0" smtClean="0">
                <a:solidFill>
                  <a:srgbClr val="000000"/>
                </a:solidFill>
                <a:latin typeface="FrutigerLTStd-Light"/>
              </a:rPr>
              <a:t>that are </a:t>
            </a:r>
            <a:r>
              <a:rPr lang="en-US" altLang="zh-CN" dirty="0">
                <a:solidFill>
                  <a:srgbClr val="000000"/>
                </a:solidFill>
                <a:latin typeface="FrutigerLTStd-Light"/>
              </a:rPr>
              <a:t>as resistant to UV-mediated </a:t>
            </a:r>
            <a:r>
              <a:rPr lang="en-US" altLang="zh-CN" dirty="0" smtClean="0">
                <a:solidFill>
                  <a:srgbClr val="000000"/>
                </a:solidFill>
                <a:latin typeface="FrutigerLTStd-Light"/>
              </a:rPr>
              <a:t>killing as </a:t>
            </a:r>
            <a:r>
              <a:rPr lang="en-US" altLang="zh-CN" dirty="0">
                <a:solidFill>
                  <a:srgbClr val="000000"/>
                </a:solidFill>
                <a:latin typeface="FrutigerLTStd-Light"/>
              </a:rPr>
              <a:t>the cells from normal </a:t>
            </a:r>
            <a:r>
              <a:rPr lang="en-US" altLang="zh-CN" dirty="0" smtClean="0">
                <a:solidFill>
                  <a:srgbClr val="000000"/>
                </a:solidFill>
                <a:latin typeface="FrutigerLTStd-Light"/>
              </a:rPr>
              <a:t>individuals. </a:t>
            </a:r>
            <a:r>
              <a:rPr lang="en-US" altLang="zh-CN" dirty="0" smtClean="0">
                <a:solidFill>
                  <a:srgbClr val="FF0000"/>
                </a:solidFill>
                <a:latin typeface="FrutigerLTStd-Light"/>
              </a:rPr>
              <a:t>Such </a:t>
            </a:r>
            <a:r>
              <a:rPr lang="en-US" altLang="zh-CN" dirty="0">
                <a:solidFill>
                  <a:srgbClr val="FF0000"/>
                </a:solidFill>
                <a:latin typeface="FrutigerLTStd-Light"/>
              </a:rPr>
              <a:t>findings caused the pair of </a:t>
            </a:r>
            <a:r>
              <a:rPr lang="en-US" altLang="zh-CN" dirty="0" smtClean="0">
                <a:solidFill>
                  <a:srgbClr val="FF0000"/>
                </a:solidFill>
                <a:latin typeface="FrutigerLTStd-Light"/>
              </a:rPr>
              <a:t>cells that </a:t>
            </a:r>
            <a:r>
              <a:rPr lang="en-US" altLang="zh-CN" u="sng" dirty="0">
                <a:solidFill>
                  <a:srgbClr val="FF0000"/>
                </a:solidFill>
                <a:latin typeface="FrutigerLTStd-Light"/>
              </a:rPr>
              <a:t>did not complement one </a:t>
            </a:r>
            <a:r>
              <a:rPr lang="en-US" altLang="zh-CN" u="sng" dirty="0" smtClean="0">
                <a:solidFill>
                  <a:srgbClr val="FF0000"/>
                </a:solidFill>
                <a:latin typeface="FrutigerLTStd-Light"/>
              </a:rPr>
              <a:t>another’s DNA </a:t>
            </a:r>
            <a:r>
              <a:rPr lang="en-US" altLang="zh-CN" u="sng" dirty="0">
                <a:solidFill>
                  <a:srgbClr val="FF0000"/>
                </a:solidFill>
                <a:latin typeface="FrutigerLTStd-Light"/>
              </a:rPr>
              <a:t>repair defect </a:t>
            </a:r>
            <a:r>
              <a:rPr lang="en-US" altLang="zh-CN" u="sng" dirty="0" smtClean="0">
                <a:solidFill>
                  <a:srgbClr val="FF0000"/>
                </a:solidFill>
                <a:latin typeface="FrutigerLTStd-Light"/>
              </a:rPr>
              <a:t>to </a:t>
            </a:r>
            <a:r>
              <a:rPr lang="en-US" altLang="zh-CN" u="sng" dirty="0">
                <a:solidFill>
                  <a:srgbClr val="FF0000"/>
                </a:solidFill>
                <a:latin typeface="FrutigerLTStd-Light"/>
              </a:rPr>
              <a:t>be assigned to the </a:t>
            </a:r>
            <a:r>
              <a:rPr lang="en-US" altLang="zh-CN" i="1" u="sng" dirty="0" smtClean="0">
                <a:solidFill>
                  <a:srgbClr val="FF0000"/>
                </a:solidFill>
                <a:latin typeface="FrutigerLTStd-LightItalic"/>
              </a:rPr>
              <a:t>same </a:t>
            </a:r>
            <a:r>
              <a:rPr lang="en-US" altLang="zh-CN" u="sng" dirty="0" smtClean="0">
                <a:solidFill>
                  <a:srgbClr val="FF0000"/>
                </a:solidFill>
                <a:latin typeface="FrutigerLTStd-Light"/>
              </a:rPr>
              <a:t>complementation </a:t>
            </a:r>
            <a:r>
              <a:rPr lang="en-US" altLang="zh-CN" u="sng" dirty="0">
                <a:solidFill>
                  <a:srgbClr val="FF0000"/>
                </a:solidFill>
                <a:latin typeface="FrutigerLTStd-Light"/>
              </a:rPr>
              <a:t>group</a:t>
            </a:r>
            <a:r>
              <a:rPr lang="en-US" altLang="zh-CN" dirty="0">
                <a:solidFill>
                  <a:srgbClr val="FF0000"/>
                </a:solidFill>
                <a:latin typeface="FrutigerLTStd-Light"/>
              </a:rPr>
              <a:t>, </a:t>
            </a:r>
            <a:r>
              <a:rPr lang="en-US" altLang="zh-CN" dirty="0" smtClean="0">
                <a:solidFill>
                  <a:srgbClr val="FF0000"/>
                </a:solidFill>
                <a:latin typeface="FrutigerLTStd-Light"/>
              </a:rPr>
              <a:t>ostensibly because </a:t>
            </a:r>
            <a:r>
              <a:rPr lang="en-US" altLang="zh-CN" dirty="0">
                <a:solidFill>
                  <a:srgbClr val="FF0000"/>
                </a:solidFill>
                <a:latin typeface="FrutigerLTStd-Light"/>
              </a:rPr>
              <a:t>the two populations </a:t>
            </a:r>
            <a:r>
              <a:rPr lang="en-US" altLang="zh-CN" dirty="0" smtClean="0">
                <a:solidFill>
                  <a:srgbClr val="FF0000"/>
                </a:solidFill>
                <a:latin typeface="FrutigerLTStd-Light"/>
              </a:rPr>
              <a:t>carried mutations </a:t>
            </a:r>
            <a:r>
              <a:rPr lang="en-US" altLang="zh-CN" dirty="0">
                <a:solidFill>
                  <a:srgbClr val="FF0000"/>
                </a:solidFill>
                <a:latin typeface="FrutigerLTStd-Light"/>
              </a:rPr>
              <a:t>in the same gene. </a:t>
            </a:r>
            <a:r>
              <a:rPr lang="en-US" altLang="zh-CN" dirty="0" smtClean="0">
                <a:solidFill>
                  <a:srgbClr val="000000"/>
                </a:solidFill>
                <a:latin typeface="FrutigerLTStd-Light"/>
              </a:rPr>
              <a:t>Conversely, successful </a:t>
            </a:r>
            <a:r>
              <a:rPr lang="en-US" altLang="zh-CN" dirty="0">
                <a:solidFill>
                  <a:srgbClr val="000000"/>
                </a:solidFill>
                <a:latin typeface="FrutigerLTStd-Light"/>
              </a:rPr>
              <a:t>complementation by </a:t>
            </a:r>
            <a:r>
              <a:rPr lang="en-US" altLang="zh-CN" dirty="0" smtClean="0">
                <a:solidFill>
                  <a:srgbClr val="000000"/>
                </a:solidFill>
                <a:latin typeface="FrutigerLTStd-Light"/>
              </a:rPr>
              <a:t>other pairs </a:t>
            </a:r>
            <a:r>
              <a:rPr lang="en-US" altLang="zh-CN" dirty="0">
                <a:solidFill>
                  <a:srgbClr val="000000"/>
                </a:solidFill>
                <a:latin typeface="FrutigerLTStd-Light"/>
              </a:rPr>
              <a:t>of cells (</a:t>
            </a:r>
            <a:r>
              <a:rPr lang="en-US" altLang="zh-CN" i="1" dirty="0">
                <a:solidFill>
                  <a:srgbClr val="000000"/>
                </a:solidFill>
                <a:latin typeface="FrutigerLTStd-LightItalic"/>
              </a:rPr>
              <a:t>light green, light </a:t>
            </a:r>
            <a:r>
              <a:rPr lang="en-US" altLang="zh-CN" i="1" dirty="0" smtClean="0">
                <a:solidFill>
                  <a:srgbClr val="000000"/>
                </a:solidFill>
                <a:latin typeface="FrutigerLTStd-LightItalic"/>
              </a:rPr>
              <a:t>red</a:t>
            </a:r>
            <a:r>
              <a:rPr lang="en-US" altLang="zh-CN" dirty="0" smtClean="0">
                <a:solidFill>
                  <a:srgbClr val="000000"/>
                </a:solidFill>
                <a:latin typeface="FrutigerLTStd-Light"/>
              </a:rPr>
              <a:t>) allowed </a:t>
            </a:r>
            <a:r>
              <a:rPr lang="en-US" altLang="zh-CN" dirty="0">
                <a:solidFill>
                  <a:srgbClr val="000000"/>
                </a:solidFill>
                <a:latin typeface="FrutigerLTStd-Light"/>
              </a:rPr>
              <a:t>the respective parental </a:t>
            </a:r>
            <a:r>
              <a:rPr lang="en-US" altLang="zh-CN" dirty="0" smtClean="0">
                <a:solidFill>
                  <a:srgbClr val="000000"/>
                </a:solidFill>
                <a:latin typeface="FrutigerLTStd-Light"/>
              </a:rPr>
              <a:t>cell types </a:t>
            </a:r>
            <a:r>
              <a:rPr lang="en-US" altLang="zh-CN" dirty="0">
                <a:solidFill>
                  <a:srgbClr val="000000"/>
                </a:solidFill>
                <a:latin typeface="FrutigerLTStd-Light"/>
              </a:rPr>
              <a:t>to be assigned to two </a:t>
            </a:r>
            <a:r>
              <a:rPr lang="en-US" altLang="zh-CN" i="1" dirty="0" smtClean="0">
                <a:solidFill>
                  <a:srgbClr val="000000"/>
                </a:solidFill>
                <a:latin typeface="FrutigerLTStd-LightItalic"/>
              </a:rPr>
              <a:t>distinct </a:t>
            </a:r>
            <a:r>
              <a:rPr lang="en-US" altLang="zh-CN" dirty="0" smtClean="0">
                <a:solidFill>
                  <a:srgbClr val="000000"/>
                </a:solidFill>
                <a:latin typeface="FrutigerLTStd-Light"/>
              </a:rPr>
              <a:t>complementation </a:t>
            </a:r>
            <a:r>
              <a:rPr lang="en-US" altLang="zh-CN" dirty="0">
                <a:solidFill>
                  <a:srgbClr val="000000"/>
                </a:solidFill>
                <a:latin typeface="FrutigerLTStd-Light"/>
              </a:rPr>
              <a:t>groups, indicating </a:t>
            </a:r>
            <a:r>
              <a:rPr lang="en-US" altLang="zh-CN" dirty="0" smtClean="0">
                <a:solidFill>
                  <a:srgbClr val="000000"/>
                </a:solidFill>
                <a:latin typeface="FrutigerLTStd-Light"/>
              </a:rPr>
              <a:t>that mutant </a:t>
            </a:r>
            <a:r>
              <a:rPr lang="en-US" altLang="zh-CN" dirty="0">
                <a:solidFill>
                  <a:srgbClr val="000000"/>
                </a:solidFill>
                <a:latin typeface="FrutigerLTStd-Light"/>
              </a:rPr>
              <a:t>alleles of at least two </a:t>
            </a:r>
            <a:r>
              <a:rPr lang="en-US" altLang="zh-CN" dirty="0" smtClean="0">
                <a:solidFill>
                  <a:srgbClr val="000000"/>
                </a:solidFill>
                <a:latin typeface="FrutigerLTStd-Light"/>
              </a:rPr>
              <a:t>distinct genes </a:t>
            </a:r>
            <a:r>
              <a:rPr lang="en-US" altLang="zh-CN" dirty="0">
                <a:solidFill>
                  <a:srgbClr val="000000"/>
                </a:solidFill>
                <a:latin typeface="FrutigerLTStd-Light"/>
              </a:rPr>
              <a:t>were involved </a:t>
            </a:r>
            <a:r>
              <a:rPr lang="en-US" altLang="zh-CN" dirty="0" smtClean="0">
                <a:solidFill>
                  <a:srgbClr val="000000"/>
                </a:solidFill>
                <a:latin typeface="FrutigerLTStd-Light"/>
              </a:rPr>
              <a:t>in predisposing to </a:t>
            </a:r>
            <a:r>
              <a:rPr lang="en-US" altLang="zh-CN" dirty="0">
                <a:solidFill>
                  <a:srgbClr val="000000"/>
                </a:solidFill>
                <a:latin typeface="FrutigerLTStd-Light"/>
              </a:rPr>
              <a:t>XP. In this way, </a:t>
            </a:r>
            <a:r>
              <a:rPr lang="en-US" altLang="zh-CN" dirty="0">
                <a:solidFill>
                  <a:srgbClr val="FF0000"/>
                </a:solidFill>
                <a:latin typeface="FrutigerLTStd-Light"/>
              </a:rPr>
              <a:t>eight distinct </a:t>
            </a:r>
            <a:r>
              <a:rPr lang="en-US" altLang="zh-CN" dirty="0" smtClean="0">
                <a:solidFill>
                  <a:srgbClr val="FF0000"/>
                </a:solidFill>
                <a:latin typeface="FrutigerLTStd-Light"/>
              </a:rPr>
              <a:t>XP complementation </a:t>
            </a:r>
            <a:r>
              <a:rPr lang="en-US" altLang="zh-CN" dirty="0">
                <a:solidFill>
                  <a:srgbClr val="FF0000"/>
                </a:solidFill>
                <a:latin typeface="FrutigerLTStd-Light"/>
              </a:rPr>
              <a:t>groups </a:t>
            </a:r>
            <a:r>
              <a:rPr lang="en-US" altLang="zh-CN" dirty="0">
                <a:solidFill>
                  <a:srgbClr val="000000"/>
                </a:solidFill>
                <a:latin typeface="FrutigerLTStd-Light"/>
              </a:rPr>
              <a:t>were </a:t>
            </a:r>
            <a:r>
              <a:rPr lang="en-US" altLang="zh-CN" dirty="0" smtClean="0">
                <a:solidFill>
                  <a:srgbClr val="000000"/>
                </a:solidFill>
                <a:latin typeface="FrutigerLTStd-Light"/>
              </a:rPr>
              <a:t>eventually delineated</a:t>
            </a:r>
            <a:r>
              <a:rPr lang="en-US" altLang="zh-CN" dirty="0">
                <a:solidFill>
                  <a:srgbClr val="000000"/>
                </a:solidFill>
                <a:latin typeface="FrutigerLTStd-Light"/>
              </a:rPr>
              <a:t>; the responsible genes </a:t>
            </a:r>
            <a:r>
              <a:rPr lang="en-US" altLang="zh-CN" dirty="0" smtClean="0">
                <a:solidFill>
                  <a:srgbClr val="000000"/>
                </a:solidFill>
                <a:latin typeface="FrutigerLTStd-Light"/>
              </a:rPr>
              <a:t>were isolated </a:t>
            </a:r>
            <a:r>
              <a:rPr lang="en-US" altLang="zh-CN" dirty="0">
                <a:solidFill>
                  <a:srgbClr val="000000"/>
                </a:solidFill>
                <a:latin typeface="FrutigerLTStd-Light"/>
              </a:rPr>
              <a:t>by gene cloning years later.</a:t>
            </a:r>
            <a:endParaRPr lang="zh-CN" altLang="en-US" dirty="0"/>
          </a:p>
        </p:txBody>
      </p:sp>
      <p:sp>
        <p:nvSpPr>
          <p:cNvPr id="3" name="Rectangle 2"/>
          <p:cNvSpPr/>
          <p:nvPr/>
        </p:nvSpPr>
        <p:spPr>
          <a:xfrm>
            <a:off x="1528198" y="141064"/>
            <a:ext cx="9603911" cy="523220"/>
          </a:xfrm>
          <a:prstGeom prst="rect">
            <a:avLst/>
          </a:prstGeom>
        </p:spPr>
        <p:txBody>
          <a:bodyPr wrap="none">
            <a:spAutoFit/>
          </a:bodyPr>
          <a:lstStyle/>
          <a:p>
            <a:r>
              <a:rPr lang="en-US" altLang="zh-CN" sz="2800" b="1" dirty="0">
                <a:solidFill>
                  <a:srgbClr val="1271FF"/>
                </a:solidFill>
                <a:latin typeface="FrutigerLTStd-Bold"/>
              </a:rPr>
              <a:t>Figure 12.26 </a:t>
            </a:r>
            <a:r>
              <a:rPr lang="en-US" altLang="zh-CN" sz="2800" b="1" dirty="0">
                <a:solidFill>
                  <a:srgbClr val="000000"/>
                </a:solidFill>
                <a:latin typeface="FrutigerLTStd-Bold"/>
              </a:rPr>
              <a:t>Discovery of XP complementation groups </a:t>
            </a:r>
          </a:p>
        </p:txBody>
      </p:sp>
    </p:spTree>
    <p:extLst>
      <p:ext uri="{BB962C8B-B14F-4D97-AF65-F5344CB8AC3E}">
        <p14:creationId xmlns:p14="http://schemas.microsoft.com/office/powerpoint/2010/main" val="15832304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0238" y="761689"/>
            <a:ext cx="4326826" cy="523220"/>
          </a:xfrm>
          <a:prstGeom prst="rect">
            <a:avLst/>
          </a:prstGeom>
        </p:spPr>
        <p:txBody>
          <a:bodyPr wrap="none">
            <a:spAutoFit/>
          </a:bodyPr>
          <a:lstStyle/>
          <a:p>
            <a:r>
              <a:rPr lang="en-US" altLang="zh-CN" sz="2800" dirty="0" smtClean="0">
                <a:latin typeface="Arial" panose="020B0604020202020204" pitchFamily="34" charset="0"/>
                <a:cs typeface="Arial" panose="020B0604020202020204" pitchFamily="34" charset="0"/>
              </a:rPr>
              <a:t>Nucleotide-excision </a:t>
            </a:r>
            <a:r>
              <a:rPr lang="en-US" altLang="zh-CN" sz="2800" dirty="0">
                <a:latin typeface="Arial" panose="020B0604020202020204" pitchFamily="34" charset="0"/>
                <a:cs typeface="Arial" panose="020B0604020202020204" pitchFamily="34" charset="0"/>
              </a:rPr>
              <a:t>repair</a:t>
            </a:r>
            <a:endParaRPr lang="zh-CN" altLang="en-US" sz="2800" dirty="0"/>
          </a:p>
        </p:txBody>
      </p:sp>
      <p:pic>
        <p:nvPicPr>
          <p:cNvPr id="6" name="Picture 5"/>
          <p:cNvPicPr>
            <a:picLocks noChangeAspect="1"/>
          </p:cNvPicPr>
          <p:nvPr/>
        </p:nvPicPr>
        <p:blipFill>
          <a:blip r:embed="rId2"/>
          <a:stretch>
            <a:fillRect/>
          </a:stretch>
        </p:blipFill>
        <p:spPr>
          <a:xfrm>
            <a:off x="2837988" y="1640911"/>
            <a:ext cx="6791325" cy="4657725"/>
          </a:xfrm>
          <a:prstGeom prst="rect">
            <a:avLst/>
          </a:prstGeom>
        </p:spPr>
      </p:pic>
    </p:spTree>
    <p:extLst>
      <p:ext uri="{BB962C8B-B14F-4D97-AF65-F5344CB8AC3E}">
        <p14:creationId xmlns:p14="http://schemas.microsoft.com/office/powerpoint/2010/main" val="371236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descr="table_12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317500"/>
            <a:ext cx="6350000" cy="621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790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figure_12_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3941" y="401829"/>
            <a:ext cx="6373813" cy="628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95207" y="575846"/>
            <a:ext cx="6096000" cy="769441"/>
          </a:xfrm>
          <a:prstGeom prst="rect">
            <a:avLst/>
          </a:prstGeom>
        </p:spPr>
        <p:txBody>
          <a:bodyPr>
            <a:spAutoFit/>
          </a:bodyPr>
          <a:lstStyle/>
          <a:p>
            <a:r>
              <a:rPr lang="en-US" altLang="zh-CN" sz="2000" b="1" dirty="0">
                <a:solidFill>
                  <a:srgbClr val="1271FF"/>
                </a:solidFill>
                <a:latin typeface="FrutigerLTStd-Bold"/>
              </a:rPr>
              <a:t>Figure 12.27 </a:t>
            </a:r>
            <a:r>
              <a:rPr lang="en-US" altLang="zh-CN" sz="2000" b="1" dirty="0">
                <a:solidFill>
                  <a:srgbClr val="000000"/>
                </a:solidFill>
                <a:latin typeface="FrutigerLTStd-Bold"/>
              </a:rPr>
              <a:t>A TGF-</a:t>
            </a:r>
            <a:r>
              <a:rPr lang="el-GR" altLang="zh-CN" sz="2400" b="1" dirty="0">
                <a:solidFill>
                  <a:srgbClr val="000000"/>
                </a:solidFill>
                <a:latin typeface="TimesNewRomanPS-BoldMT"/>
              </a:rPr>
              <a:t>β </a:t>
            </a:r>
            <a:r>
              <a:rPr lang="en-US" altLang="zh-CN" sz="2000" b="1" dirty="0">
                <a:solidFill>
                  <a:srgbClr val="000000"/>
                </a:solidFill>
                <a:latin typeface="FrutigerLTStd-Bold"/>
              </a:rPr>
              <a:t>receptor gene</a:t>
            </a:r>
          </a:p>
          <a:p>
            <a:r>
              <a:rPr lang="en-US" altLang="zh-CN" sz="2000" b="1" dirty="0">
                <a:solidFill>
                  <a:srgbClr val="000000"/>
                </a:solidFill>
                <a:latin typeface="FrutigerLTStd-Bold"/>
              </a:rPr>
              <a:t>affected by microsatellite instability</a:t>
            </a:r>
            <a:endParaRPr lang="zh-CN" altLang="en-US" sz="2000" dirty="0"/>
          </a:p>
        </p:txBody>
      </p:sp>
      <p:sp>
        <p:nvSpPr>
          <p:cNvPr id="3" name="Rectangle 2"/>
          <p:cNvSpPr/>
          <p:nvPr/>
        </p:nvSpPr>
        <p:spPr>
          <a:xfrm>
            <a:off x="6095207" y="5731502"/>
            <a:ext cx="3620543" cy="400110"/>
          </a:xfrm>
          <a:prstGeom prst="rect">
            <a:avLst/>
          </a:prstGeom>
        </p:spPr>
        <p:txBody>
          <a:bodyPr wrap="none">
            <a:spAutoFit/>
          </a:bodyPr>
          <a:lstStyle/>
          <a:p>
            <a:r>
              <a:rPr lang="en-US" altLang="zh-CN" sz="2000" b="1" dirty="0" smtClean="0">
                <a:solidFill>
                  <a:srgbClr val="000000"/>
                </a:solidFill>
                <a:latin typeface="Arial Black" panose="020B0A04020102020204" pitchFamily="34" charset="0"/>
              </a:rPr>
              <a:t>Microsatellite </a:t>
            </a:r>
            <a:r>
              <a:rPr lang="en-US" altLang="zh-CN" sz="2000" b="1" dirty="0">
                <a:solidFill>
                  <a:srgbClr val="000000"/>
                </a:solidFill>
                <a:latin typeface="Arial Black" panose="020B0A04020102020204" pitchFamily="34" charset="0"/>
              </a:rPr>
              <a:t>instability</a:t>
            </a:r>
            <a:endParaRPr lang="zh-CN" altLang="en-US" sz="2000" dirty="0">
              <a:latin typeface="Arial Black" panose="020B0A04020102020204" pitchFamily="34" charset="0"/>
            </a:endParaRPr>
          </a:p>
        </p:txBody>
      </p:sp>
    </p:spTree>
    <p:extLst>
      <p:ext uri="{BB962C8B-B14F-4D97-AF65-F5344CB8AC3E}">
        <p14:creationId xmlns:p14="http://schemas.microsoft.com/office/powerpoint/2010/main" val="38764574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table_12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69" y="77724"/>
            <a:ext cx="5383976" cy="663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103049" y="1673352"/>
            <a:ext cx="4866447" cy="1200329"/>
          </a:xfrm>
          <a:prstGeom prst="rect">
            <a:avLst/>
          </a:prstGeom>
          <a:noFill/>
        </p:spPr>
        <p:txBody>
          <a:bodyPr wrap="square" rtlCol="0">
            <a:spAutoFit/>
          </a:bodyPr>
          <a:lstStyle/>
          <a:p>
            <a:r>
              <a:rPr lang="en-US" altLang="zh-CN" sz="3600" dirty="0" smtClean="0"/>
              <a:t>Mismatch repair defect related defects</a:t>
            </a:r>
            <a:endParaRPr lang="zh-CN" altLang="en-US" sz="3600" dirty="0"/>
          </a:p>
        </p:txBody>
      </p:sp>
    </p:spTree>
    <p:extLst>
      <p:ext uri="{BB962C8B-B14F-4D97-AF65-F5344CB8AC3E}">
        <p14:creationId xmlns:p14="http://schemas.microsoft.com/office/powerpoint/2010/main" val="2209480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013" y="2631921"/>
            <a:ext cx="10576560" cy="1477328"/>
          </a:xfrm>
          <a:prstGeom prst="rect">
            <a:avLst/>
          </a:prstGeom>
        </p:spPr>
        <p:txBody>
          <a:bodyPr wrap="square">
            <a:spAutoFit/>
          </a:bodyPr>
          <a:lstStyle/>
          <a:p>
            <a:r>
              <a:rPr lang="en-US" altLang="zh-CN" dirty="0">
                <a:latin typeface="UtopiaStd-Regular"/>
              </a:rPr>
              <a:t>By far the most notorious genes associated with cancer, at least in the mind of the</a:t>
            </a:r>
          </a:p>
          <a:p>
            <a:r>
              <a:rPr lang="en-US" altLang="zh-CN" dirty="0">
                <a:latin typeface="UtopiaStd-Regular"/>
              </a:rPr>
              <a:t>public, are </a:t>
            </a:r>
            <a:r>
              <a:rPr lang="en-US" altLang="zh-CN" i="1" dirty="0">
                <a:latin typeface="UtopiaStd-Italic"/>
              </a:rPr>
              <a:t>BRCA1 </a:t>
            </a:r>
            <a:r>
              <a:rPr lang="en-US" altLang="zh-CN" dirty="0">
                <a:latin typeface="UtopiaStd-Regular"/>
              </a:rPr>
              <a:t>and </a:t>
            </a:r>
            <a:r>
              <a:rPr lang="en-US" altLang="zh-CN" i="1" dirty="0">
                <a:latin typeface="UtopiaStd-Italic"/>
              </a:rPr>
              <a:t>BRCA2</a:t>
            </a:r>
            <a:r>
              <a:rPr lang="en-US" altLang="zh-CN" dirty="0">
                <a:latin typeface="UtopiaStd-Regular"/>
              </a:rPr>
              <a:t>. Mutant germ-line alleles of either of these genes confer</a:t>
            </a:r>
          </a:p>
          <a:p>
            <a:r>
              <a:rPr lang="en-US" altLang="zh-CN" dirty="0">
                <a:latin typeface="UtopiaStd-Regular"/>
              </a:rPr>
              <a:t>an inborn susceptibility to breast and ovarian carcinomas. For example, almost</a:t>
            </a:r>
          </a:p>
          <a:p>
            <a:r>
              <a:rPr lang="en-US" altLang="zh-CN" dirty="0">
                <a:latin typeface="UtopiaStd-Regular"/>
              </a:rPr>
              <a:t>half of all identified familial breast cancers involve germ-line transmission of a mutant</a:t>
            </a:r>
          </a:p>
          <a:p>
            <a:r>
              <a:rPr lang="en-US" altLang="zh-CN" i="1" dirty="0">
                <a:latin typeface="UtopiaStd-Italic"/>
              </a:rPr>
              <a:t>BRCA1 </a:t>
            </a:r>
            <a:r>
              <a:rPr lang="en-US" altLang="zh-CN" dirty="0">
                <a:latin typeface="UtopiaStd-Regular"/>
              </a:rPr>
              <a:t>or </a:t>
            </a:r>
            <a:r>
              <a:rPr lang="en-US" altLang="zh-CN" i="1" dirty="0">
                <a:latin typeface="UtopiaStd-Italic"/>
              </a:rPr>
              <a:t>BRCA2 </a:t>
            </a:r>
            <a:r>
              <a:rPr lang="en-US" altLang="zh-CN" dirty="0">
                <a:latin typeface="UtopiaStd-Regular"/>
              </a:rPr>
              <a:t>allele; by some estimates, 70 to 80% of all familial ovarian cancers</a:t>
            </a:r>
            <a:endParaRPr lang="zh-CN" altLang="en-US" dirty="0"/>
          </a:p>
        </p:txBody>
      </p:sp>
      <p:sp>
        <p:nvSpPr>
          <p:cNvPr id="3" name="Rectangle 2"/>
          <p:cNvSpPr/>
          <p:nvPr/>
        </p:nvSpPr>
        <p:spPr>
          <a:xfrm>
            <a:off x="984013" y="4399392"/>
            <a:ext cx="10283952" cy="1200329"/>
          </a:xfrm>
          <a:prstGeom prst="rect">
            <a:avLst/>
          </a:prstGeom>
        </p:spPr>
        <p:txBody>
          <a:bodyPr wrap="square">
            <a:spAutoFit/>
          </a:bodyPr>
          <a:lstStyle/>
          <a:p>
            <a:r>
              <a:rPr lang="en-US" altLang="zh-CN" dirty="0">
                <a:latin typeface="UtopiaStd-Regular"/>
              </a:rPr>
              <a:t>are due to mutant germ-line alleles of </a:t>
            </a:r>
            <a:r>
              <a:rPr lang="en-US" altLang="zh-CN" i="1" dirty="0">
                <a:latin typeface="UtopiaStd-Italic"/>
              </a:rPr>
              <a:t>BRCA1 </a:t>
            </a:r>
            <a:r>
              <a:rPr lang="en-US" altLang="zh-CN" dirty="0">
                <a:latin typeface="UtopiaStd-Regular"/>
              </a:rPr>
              <a:t>or </a:t>
            </a:r>
            <a:r>
              <a:rPr lang="en-US" altLang="zh-CN" i="1" dirty="0">
                <a:latin typeface="UtopiaStd-Italic"/>
              </a:rPr>
              <a:t>BRCA2</a:t>
            </a:r>
            <a:r>
              <a:rPr lang="en-US" altLang="zh-CN" dirty="0">
                <a:latin typeface="UtopiaStd-Regular"/>
              </a:rPr>
              <a:t>. Stated differently, carriers of</a:t>
            </a:r>
          </a:p>
          <a:p>
            <a:r>
              <a:rPr lang="en-US" altLang="zh-CN" dirty="0">
                <a:latin typeface="UtopiaStd-Regular"/>
              </a:rPr>
              <a:t>mutant germ-line </a:t>
            </a:r>
            <a:r>
              <a:rPr lang="en-US" altLang="zh-CN" i="1" dirty="0">
                <a:latin typeface="UtopiaStd-Italic"/>
              </a:rPr>
              <a:t>BRCA1 </a:t>
            </a:r>
            <a:r>
              <a:rPr lang="en-US" altLang="zh-CN" dirty="0">
                <a:latin typeface="UtopiaStd-Regular"/>
              </a:rPr>
              <a:t>or </a:t>
            </a:r>
            <a:r>
              <a:rPr lang="en-US" altLang="zh-CN" i="1" dirty="0">
                <a:latin typeface="UtopiaStd-Italic"/>
              </a:rPr>
              <a:t>BRCA2 </a:t>
            </a:r>
            <a:r>
              <a:rPr lang="en-US" altLang="zh-CN" dirty="0">
                <a:latin typeface="UtopiaStd-Regular"/>
              </a:rPr>
              <a:t>alleles have a 50–70% risk of developing breast</a:t>
            </a:r>
          </a:p>
          <a:p>
            <a:r>
              <a:rPr lang="en-US" altLang="zh-CN" dirty="0">
                <a:latin typeface="UtopiaStd-Regular"/>
              </a:rPr>
              <a:t>cancer before the age of 70. Ovarian carcinoma risk is also high: 40–50% of </a:t>
            </a:r>
            <a:r>
              <a:rPr lang="en-US" altLang="zh-CN" i="1" dirty="0">
                <a:latin typeface="UtopiaStd-Italic"/>
              </a:rPr>
              <a:t>BRCA1</a:t>
            </a:r>
          </a:p>
          <a:p>
            <a:r>
              <a:rPr lang="en-US" altLang="zh-CN" dirty="0">
                <a:latin typeface="UtopiaStd-Regular"/>
              </a:rPr>
              <a:t>mutation carriers and 10–20% of </a:t>
            </a:r>
            <a:r>
              <a:rPr lang="en-US" altLang="zh-CN" i="1" dirty="0">
                <a:latin typeface="UtopiaStd-Italic"/>
              </a:rPr>
              <a:t>BRCA2 </a:t>
            </a:r>
            <a:r>
              <a:rPr lang="en-US" altLang="zh-CN" dirty="0">
                <a:latin typeface="UtopiaStd-Regular"/>
              </a:rPr>
              <a:t>carriers develop disease before the age of 70.</a:t>
            </a:r>
            <a:endParaRPr lang="zh-CN" altLang="en-US" dirty="0"/>
          </a:p>
        </p:txBody>
      </p:sp>
    </p:spTree>
    <p:extLst>
      <p:ext uri="{BB962C8B-B14F-4D97-AF65-F5344CB8AC3E}">
        <p14:creationId xmlns:p14="http://schemas.microsoft.com/office/powerpoint/2010/main" val="353747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1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12" y="334264"/>
            <a:ext cx="8001000"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977640" y="3234115"/>
            <a:ext cx="7306056" cy="2554545"/>
          </a:xfrm>
          <a:prstGeom prst="rect">
            <a:avLst/>
          </a:prstGeom>
        </p:spPr>
        <p:txBody>
          <a:bodyPr wrap="square">
            <a:spAutoFit/>
          </a:bodyPr>
          <a:lstStyle/>
          <a:p>
            <a:r>
              <a:rPr lang="en-US" altLang="zh-CN" sz="1600" b="1" dirty="0">
                <a:solidFill>
                  <a:srgbClr val="1271FF"/>
                </a:solidFill>
                <a:latin typeface="FrutigerLTStd-Bold"/>
              </a:rPr>
              <a:t>Figure 12.3 </a:t>
            </a:r>
            <a:r>
              <a:rPr lang="en-US" altLang="zh-CN" sz="1600" b="1" dirty="0">
                <a:solidFill>
                  <a:srgbClr val="000000"/>
                </a:solidFill>
                <a:latin typeface="FrutigerLTStd-Bold"/>
              </a:rPr>
              <a:t>Asymmetric and symmetric divisions of stem cells </a:t>
            </a:r>
            <a:r>
              <a:rPr lang="en-US" altLang="zh-CN" sz="1600" dirty="0">
                <a:solidFill>
                  <a:srgbClr val="000000"/>
                </a:solidFill>
                <a:latin typeface="FrutigerLTStd-Light"/>
              </a:rPr>
              <a:t>(A) In </a:t>
            </a:r>
            <a:r>
              <a:rPr lang="en-US" altLang="zh-CN" sz="1600" dirty="0" smtClean="0">
                <a:solidFill>
                  <a:srgbClr val="000000"/>
                </a:solidFill>
                <a:latin typeface="FrutigerLTStd-Light"/>
              </a:rPr>
              <a:t>general,</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during </a:t>
            </a:r>
            <a:r>
              <a:rPr lang="en-US" altLang="zh-CN" sz="1600" dirty="0">
                <a:solidFill>
                  <a:srgbClr val="000000"/>
                </a:solidFill>
                <a:latin typeface="FrutigerLTStd-Light"/>
              </a:rPr>
              <a:t>normal tissue function, it appears that a stem cell will usually </a:t>
            </a:r>
            <a:r>
              <a:rPr lang="en-US" altLang="zh-CN" sz="1600" dirty="0" smtClean="0">
                <a:solidFill>
                  <a:srgbClr val="000000"/>
                </a:solidFill>
                <a:latin typeface="FrutigerLTStd-Light"/>
              </a:rPr>
              <a:t>divide</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asymmetrically</a:t>
            </a:r>
            <a:r>
              <a:rPr lang="en-US" altLang="zh-CN" sz="1600" dirty="0">
                <a:solidFill>
                  <a:srgbClr val="000000"/>
                </a:solidFill>
                <a:latin typeface="FrutigerLTStd-Light"/>
              </a:rPr>
              <a:t>, with one of its daughters remaining a stem cell (</a:t>
            </a:r>
            <a:r>
              <a:rPr lang="en-US" altLang="zh-CN" sz="1600" i="1" dirty="0">
                <a:solidFill>
                  <a:srgbClr val="000000"/>
                </a:solidFill>
                <a:latin typeface="FrutigerLTStd-LightItalic"/>
              </a:rPr>
              <a:t>blue</a:t>
            </a:r>
            <a:r>
              <a:rPr lang="en-US" altLang="zh-CN" sz="1600" dirty="0">
                <a:solidFill>
                  <a:srgbClr val="000000"/>
                </a:solidFill>
                <a:latin typeface="FrutigerLTStd-Light"/>
              </a:rPr>
              <a:t>) while the </a:t>
            </a:r>
            <a:r>
              <a:rPr lang="en-US" altLang="zh-CN" sz="1600" dirty="0" smtClean="0">
                <a:solidFill>
                  <a:srgbClr val="000000"/>
                </a:solidFill>
                <a:latin typeface="FrutigerLTStd-Light"/>
              </a:rPr>
              <a:t>other</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a:t>
            </a:r>
            <a:r>
              <a:rPr lang="en-US" altLang="zh-CN" sz="1600" i="1" dirty="0" smtClean="0">
                <a:solidFill>
                  <a:srgbClr val="000000"/>
                </a:solidFill>
                <a:latin typeface="FrutigerLTStd-LightItalic"/>
              </a:rPr>
              <a:t>green</a:t>
            </a:r>
            <a:r>
              <a:rPr lang="en-US" altLang="zh-CN" sz="1600" dirty="0">
                <a:solidFill>
                  <a:srgbClr val="000000"/>
                </a:solidFill>
                <a:latin typeface="FrutigerLTStd-Light"/>
              </a:rPr>
              <a:t>) proceeds to spawn a flock of transit-amplifying cells (</a:t>
            </a:r>
            <a:r>
              <a:rPr lang="en-US" altLang="zh-CN" sz="1600" i="1" dirty="0">
                <a:solidFill>
                  <a:srgbClr val="000000"/>
                </a:solidFill>
                <a:latin typeface="FrutigerLTStd-LightItalic"/>
              </a:rPr>
              <a:t>not shown</a:t>
            </a:r>
            <a:r>
              <a:rPr lang="en-US" altLang="zh-CN" sz="1600" dirty="0">
                <a:solidFill>
                  <a:srgbClr val="000000"/>
                </a:solidFill>
                <a:latin typeface="FrutigerLTStd-Light"/>
              </a:rPr>
              <a:t>; see </a:t>
            </a:r>
            <a:r>
              <a:rPr lang="en-US" altLang="zh-CN" sz="1600" dirty="0" smtClean="0">
                <a:solidFill>
                  <a:srgbClr val="000000"/>
                </a:solidFill>
                <a:latin typeface="FrutigerLTStd-Light"/>
              </a:rPr>
              <a:t>Figure</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12.1</a:t>
            </a:r>
            <a:r>
              <a:rPr lang="en-US" altLang="zh-CN" sz="1600" dirty="0">
                <a:solidFill>
                  <a:srgbClr val="000000"/>
                </a:solidFill>
                <a:latin typeface="FrutigerLTStd-Light"/>
              </a:rPr>
              <a:t>). (B) In the event that several stem cells in a tissue are lost, some of the </a:t>
            </a:r>
            <a:r>
              <a:rPr lang="en-US" altLang="zh-CN" sz="1600" dirty="0" smtClean="0">
                <a:solidFill>
                  <a:srgbClr val="000000"/>
                </a:solidFill>
                <a:latin typeface="FrutigerLTStd-Light"/>
              </a:rPr>
              <a:t>surviving</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stem </a:t>
            </a:r>
            <a:r>
              <a:rPr lang="en-US" altLang="zh-CN" sz="1600" dirty="0">
                <a:solidFill>
                  <a:srgbClr val="000000"/>
                </a:solidFill>
                <a:latin typeface="FrutigerLTStd-Light"/>
              </a:rPr>
              <a:t>cells may divide symmetrically in order to re-populate the stem cell pool. </a:t>
            </a:r>
            <a:r>
              <a:rPr lang="en-US" altLang="zh-CN" sz="1600" dirty="0" smtClean="0">
                <a:solidFill>
                  <a:srgbClr val="000000"/>
                </a:solidFill>
                <a:latin typeface="FrutigerLTStd-Light"/>
              </a:rPr>
              <a:t>(</a:t>
            </a:r>
            <a:r>
              <a:rPr lang="en-US" altLang="zh-CN" sz="1600" dirty="0">
                <a:solidFill>
                  <a:srgbClr val="000000"/>
                </a:solidFill>
                <a:latin typeface="FrutigerLTStd-Light"/>
              </a:rPr>
              <a:t>C) Similarly, when an organ is growing, the number of stem cells </a:t>
            </a:r>
            <a:r>
              <a:rPr lang="en-US" altLang="zh-CN" sz="1600" dirty="0" smtClean="0">
                <a:solidFill>
                  <a:srgbClr val="000000"/>
                </a:solidFill>
                <a:latin typeface="FrutigerLTStd-Light"/>
              </a:rPr>
              <a:t>must</a:t>
            </a:r>
            <a:r>
              <a:rPr lang="zh-CN" altLang="en-US" sz="1600" dirty="0" smtClean="0">
                <a:solidFill>
                  <a:srgbClr val="000000"/>
                </a:solidFill>
                <a:latin typeface="FrutigerLTStd-Light"/>
              </a:rPr>
              <a:t> </a:t>
            </a:r>
            <a:r>
              <a:rPr lang="en-US" altLang="zh-CN" sz="1600" dirty="0" smtClean="0">
                <a:solidFill>
                  <a:srgbClr val="000000"/>
                </a:solidFill>
                <a:latin typeface="FrutigerLTStd-Light"/>
              </a:rPr>
              <a:t>increase </a:t>
            </a:r>
            <a:r>
              <a:rPr lang="en-US" altLang="zh-CN" sz="1600" dirty="0">
                <a:solidFill>
                  <a:srgbClr val="000000"/>
                </a:solidFill>
                <a:latin typeface="FrutigerLTStd-Light"/>
              </a:rPr>
              <a:t>proportionately, requiring some stem cells to undergo symmetric divisions.</a:t>
            </a:r>
            <a:endParaRPr lang="zh-CN" altLang="en-US" sz="1600" dirty="0"/>
          </a:p>
        </p:txBody>
      </p:sp>
    </p:spTree>
    <p:extLst>
      <p:ext uri="{BB962C8B-B14F-4D97-AF65-F5344CB8AC3E}">
        <p14:creationId xmlns:p14="http://schemas.microsoft.com/office/powerpoint/2010/main" val="960314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figure_12_2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363" y="761492"/>
            <a:ext cx="8531225" cy="270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28675" y="3530410"/>
            <a:ext cx="10638281" cy="3170099"/>
          </a:xfrm>
          <a:prstGeom prst="rect">
            <a:avLst/>
          </a:prstGeom>
        </p:spPr>
        <p:txBody>
          <a:bodyPr wrap="square">
            <a:spAutoFit/>
          </a:bodyPr>
          <a:lstStyle/>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The BRCA1 </a:t>
            </a:r>
            <a:r>
              <a:rPr lang="en-US" altLang="zh-CN" dirty="0">
                <a:solidFill>
                  <a:srgbClr val="000000"/>
                </a:solidFill>
                <a:latin typeface="FrutigerLTStd-Light"/>
              </a:rPr>
              <a:t>protein, which can be detected by </a:t>
            </a:r>
            <a:r>
              <a:rPr lang="en-US" altLang="zh-CN" dirty="0" smtClean="0">
                <a:solidFill>
                  <a:srgbClr val="000000"/>
                </a:solidFill>
                <a:latin typeface="FrutigerLTStd-Light"/>
              </a:rPr>
              <a:t>fluorescence-labeled antibodies</a:t>
            </a:r>
            <a:r>
              <a:rPr lang="en-US" altLang="zh-CN" dirty="0">
                <a:solidFill>
                  <a:srgbClr val="000000"/>
                </a:solidFill>
                <a:latin typeface="FrutigerLTStd-Light"/>
              </a:rPr>
              <a:t>, is normally found during S phase in numerous </a:t>
            </a:r>
            <a:r>
              <a:rPr lang="en-US" altLang="zh-CN" dirty="0" smtClean="0">
                <a:solidFill>
                  <a:srgbClr val="000000"/>
                </a:solidFill>
                <a:latin typeface="FrutigerLTStd-Light"/>
              </a:rPr>
              <a:t>discrete, small </a:t>
            </a:r>
            <a:r>
              <a:rPr lang="en-US" altLang="zh-CN" dirty="0">
                <a:solidFill>
                  <a:srgbClr val="000000"/>
                </a:solidFill>
                <a:latin typeface="FrutigerLTStd-Light"/>
              </a:rPr>
              <a:t>dots throughout the nucleus (</a:t>
            </a:r>
            <a:r>
              <a:rPr lang="en-US" altLang="zh-CN" i="1" dirty="0">
                <a:solidFill>
                  <a:srgbClr val="000000"/>
                </a:solidFill>
                <a:latin typeface="FrutigerLTStd-LightItalic"/>
              </a:rPr>
              <a:t>green, 1st panel</a:t>
            </a:r>
            <a:r>
              <a:rPr lang="en-US" altLang="zh-CN" dirty="0">
                <a:solidFill>
                  <a:srgbClr val="000000"/>
                </a:solidFill>
                <a:latin typeface="FrutigerLTStd-Light"/>
              </a:rPr>
              <a:t>). </a:t>
            </a:r>
            <a:r>
              <a:rPr lang="en-US" altLang="zh-CN" dirty="0" smtClean="0">
                <a:solidFill>
                  <a:srgbClr val="000000"/>
                </a:solidFill>
                <a:latin typeface="FrutigerLTStd-Light"/>
              </a:rPr>
              <a:t>However, when </a:t>
            </a:r>
            <a:r>
              <a:rPr lang="en-US" altLang="zh-CN" dirty="0">
                <a:solidFill>
                  <a:srgbClr val="000000"/>
                </a:solidFill>
                <a:latin typeface="FrutigerLTStd-Light"/>
              </a:rPr>
              <a:t>cells in S phase are treated with </a:t>
            </a:r>
            <a:r>
              <a:rPr lang="en-US" altLang="zh-CN" dirty="0" err="1">
                <a:solidFill>
                  <a:srgbClr val="000000"/>
                </a:solidFill>
                <a:latin typeface="FrutigerLTStd-Light"/>
              </a:rPr>
              <a:t>hydroxyurea</a:t>
            </a:r>
            <a:r>
              <a:rPr lang="en-US" altLang="zh-CN" dirty="0">
                <a:solidFill>
                  <a:srgbClr val="000000"/>
                </a:solidFill>
                <a:latin typeface="FrutigerLTStd-Light"/>
              </a:rPr>
              <a:t>, which </a:t>
            </a:r>
            <a:r>
              <a:rPr lang="en-US" altLang="zh-CN" dirty="0" smtClean="0">
                <a:solidFill>
                  <a:srgbClr val="000000"/>
                </a:solidFill>
                <a:latin typeface="FrutigerLTStd-Light"/>
              </a:rPr>
              <a:t>stalls replication </a:t>
            </a:r>
            <a:r>
              <a:rPr lang="en-US" altLang="zh-CN" dirty="0">
                <a:solidFill>
                  <a:srgbClr val="000000"/>
                </a:solidFill>
                <a:latin typeface="FrutigerLTStd-Light"/>
              </a:rPr>
              <a:t>forks, the BRCA1 protein molecules leave these </a:t>
            </a:r>
            <a:r>
              <a:rPr lang="en-US" altLang="zh-CN" dirty="0" smtClean="0">
                <a:solidFill>
                  <a:srgbClr val="000000"/>
                </a:solidFill>
                <a:latin typeface="FrutigerLTStd-Light"/>
              </a:rPr>
              <a:t>dots and </a:t>
            </a:r>
            <a:r>
              <a:rPr lang="en-US" altLang="zh-CN" dirty="0">
                <a:solidFill>
                  <a:srgbClr val="000000"/>
                </a:solidFill>
                <a:latin typeface="FrutigerLTStd-Light"/>
              </a:rPr>
              <a:t>congregate in a small number of quite large spots (</a:t>
            </a:r>
            <a:r>
              <a:rPr lang="en-US" altLang="zh-CN" i="1" dirty="0">
                <a:solidFill>
                  <a:srgbClr val="000000"/>
                </a:solidFill>
                <a:latin typeface="FrutigerLTStd-LightItalic"/>
              </a:rPr>
              <a:t>green, </a:t>
            </a:r>
            <a:r>
              <a:rPr lang="en-US" altLang="zh-CN" i="1" dirty="0" smtClean="0">
                <a:solidFill>
                  <a:srgbClr val="000000"/>
                </a:solidFill>
                <a:latin typeface="FrutigerLTStd-LightItalic"/>
              </a:rPr>
              <a:t>2</a:t>
            </a:r>
            <a:r>
              <a:rPr lang="en-US" altLang="zh-CN" i="1" baseline="30000" dirty="0" smtClean="0">
                <a:solidFill>
                  <a:srgbClr val="000000"/>
                </a:solidFill>
                <a:latin typeface="FrutigerLTStd-LightItalic"/>
              </a:rPr>
              <a:t>nd</a:t>
            </a:r>
            <a:r>
              <a:rPr lang="en-US" altLang="zh-CN" i="1" dirty="0" smtClean="0">
                <a:solidFill>
                  <a:srgbClr val="000000"/>
                </a:solidFill>
                <a:latin typeface="FrutigerLTStd-LightItalic"/>
              </a:rPr>
              <a:t> panel</a:t>
            </a:r>
            <a:r>
              <a:rPr lang="en-US" altLang="zh-CN" dirty="0">
                <a:solidFill>
                  <a:srgbClr val="000000"/>
                </a:solidFill>
                <a:latin typeface="FrutigerLTStd-Light"/>
              </a:rPr>
              <a:t>). A similar </a:t>
            </a:r>
            <a:r>
              <a:rPr lang="en-US" altLang="zh-CN" dirty="0" err="1">
                <a:solidFill>
                  <a:srgbClr val="000000"/>
                </a:solidFill>
                <a:latin typeface="FrutigerLTStd-Light"/>
              </a:rPr>
              <a:t>relocalization</a:t>
            </a:r>
            <a:r>
              <a:rPr lang="en-US" altLang="zh-CN" dirty="0">
                <a:solidFill>
                  <a:srgbClr val="000000"/>
                </a:solidFill>
                <a:latin typeface="FrutigerLTStd-Light"/>
              </a:rPr>
              <a:t> pattern can be observed with </a:t>
            </a:r>
            <a:r>
              <a:rPr lang="en-US" altLang="zh-CN" dirty="0" smtClean="0">
                <a:solidFill>
                  <a:srgbClr val="000000"/>
                </a:solidFill>
                <a:latin typeface="FrutigerLTStd-Light"/>
              </a:rPr>
              <a:t>the proliferating-cell </a:t>
            </a:r>
            <a:r>
              <a:rPr lang="en-US" altLang="zh-CN" dirty="0">
                <a:solidFill>
                  <a:srgbClr val="000000"/>
                </a:solidFill>
                <a:latin typeface="FrutigerLTStd-Light"/>
              </a:rPr>
              <a:t>nuclear antigen (PCNA), which is known to </a:t>
            </a:r>
            <a:r>
              <a:rPr lang="en-US" altLang="zh-CN" dirty="0" smtClean="0">
                <a:solidFill>
                  <a:srgbClr val="000000"/>
                </a:solidFill>
                <a:latin typeface="FrutigerLTStd-Light"/>
              </a:rPr>
              <a:t>be associated </a:t>
            </a:r>
            <a:r>
              <a:rPr lang="en-US" altLang="zh-CN" dirty="0">
                <a:solidFill>
                  <a:srgbClr val="000000"/>
                </a:solidFill>
                <a:latin typeface="FrutigerLTStd-Light"/>
              </a:rPr>
              <a:t>with replication forks (</a:t>
            </a:r>
            <a:r>
              <a:rPr lang="en-US" altLang="zh-CN" i="1" dirty="0">
                <a:solidFill>
                  <a:srgbClr val="000000"/>
                </a:solidFill>
                <a:latin typeface="FrutigerLTStd-LightItalic"/>
              </a:rPr>
              <a:t>red, 3rd panel</a:t>
            </a:r>
            <a:r>
              <a:rPr lang="en-US" altLang="zh-CN" dirty="0">
                <a:solidFill>
                  <a:srgbClr val="000000"/>
                </a:solidFill>
                <a:latin typeface="FrutigerLTStd-Light"/>
              </a:rPr>
              <a:t>). Substantial </a:t>
            </a:r>
            <a:r>
              <a:rPr lang="en-US" altLang="zh-CN" dirty="0" err="1" smtClean="0">
                <a:solidFill>
                  <a:srgbClr val="000000"/>
                </a:solidFill>
                <a:latin typeface="FrutigerLTStd-Light"/>
              </a:rPr>
              <a:t>colocalization</a:t>
            </a:r>
            <a:r>
              <a:rPr lang="en-US" altLang="zh-CN" dirty="0" smtClean="0">
                <a:solidFill>
                  <a:srgbClr val="000000"/>
                </a:solidFill>
                <a:latin typeface="FrutigerLTStd-Light"/>
              </a:rPr>
              <a:t> of </a:t>
            </a:r>
            <a:r>
              <a:rPr lang="en-US" altLang="zh-CN" dirty="0">
                <a:solidFill>
                  <a:srgbClr val="000000"/>
                </a:solidFill>
                <a:latin typeface="FrutigerLTStd-Light"/>
              </a:rPr>
              <a:t>the BRCA1 and PCNA is indicated by the yellow </a:t>
            </a:r>
            <a:r>
              <a:rPr lang="en-US" altLang="zh-CN" dirty="0" smtClean="0">
                <a:solidFill>
                  <a:srgbClr val="000000"/>
                </a:solidFill>
                <a:latin typeface="FrutigerLTStd-Light"/>
              </a:rPr>
              <a:t>spots (</a:t>
            </a:r>
            <a:r>
              <a:rPr lang="en-US" altLang="zh-CN" i="1" dirty="0" smtClean="0">
                <a:solidFill>
                  <a:srgbClr val="000000"/>
                </a:solidFill>
                <a:latin typeface="FrutigerLTStd-LightItalic"/>
              </a:rPr>
              <a:t>4th </a:t>
            </a:r>
            <a:r>
              <a:rPr lang="en-US" altLang="zh-CN" i="1" dirty="0">
                <a:solidFill>
                  <a:srgbClr val="000000"/>
                </a:solidFill>
                <a:latin typeface="FrutigerLTStd-LightItalic"/>
              </a:rPr>
              <a:t>panel</a:t>
            </a:r>
            <a:r>
              <a:rPr lang="en-US" altLang="zh-CN" dirty="0">
                <a:solidFill>
                  <a:srgbClr val="000000"/>
                </a:solidFill>
                <a:latin typeface="FrutigerLTStd-Light"/>
              </a:rPr>
              <a:t>); </a:t>
            </a:r>
            <a:r>
              <a:rPr lang="en-US" altLang="zh-CN" dirty="0" smtClean="0">
                <a:solidFill>
                  <a:srgbClr val="000000"/>
                </a:solidFill>
                <a:latin typeface="FrutigerLTStd-Light"/>
              </a:rPr>
              <a:t>These </a:t>
            </a:r>
            <a:r>
              <a:rPr lang="en-US" altLang="zh-CN" dirty="0">
                <a:solidFill>
                  <a:srgbClr val="000000"/>
                </a:solidFill>
                <a:latin typeface="FrutigerLTStd-Light"/>
              </a:rPr>
              <a:t>stalled </a:t>
            </a:r>
            <a:r>
              <a:rPr lang="en-US" altLang="zh-CN" dirty="0" smtClean="0">
                <a:solidFill>
                  <a:srgbClr val="000000"/>
                </a:solidFill>
                <a:latin typeface="FrutigerLTStd-Light"/>
              </a:rPr>
              <a:t>replication forks </a:t>
            </a:r>
            <a:r>
              <a:rPr lang="en-US" altLang="zh-CN" dirty="0">
                <a:solidFill>
                  <a:srgbClr val="000000"/>
                </a:solidFill>
                <a:latin typeface="FrutigerLTStd-Light"/>
              </a:rPr>
              <a:t>often are sites of double-strand (ds) DNA breaks caused </a:t>
            </a:r>
            <a:r>
              <a:rPr lang="en-US" altLang="zh-CN" dirty="0" smtClean="0">
                <a:solidFill>
                  <a:srgbClr val="000000"/>
                </a:solidFill>
                <a:latin typeface="FrutigerLTStd-Light"/>
              </a:rPr>
              <a:t>by the </a:t>
            </a:r>
            <a:r>
              <a:rPr lang="en-US" altLang="zh-CN" dirty="0">
                <a:solidFill>
                  <a:srgbClr val="000000"/>
                </a:solidFill>
                <a:latin typeface="FrutigerLTStd-Light"/>
              </a:rPr>
              <a:t>accidental breakage of the still-</a:t>
            </a:r>
            <a:r>
              <a:rPr lang="en-US" altLang="zh-CN" dirty="0" err="1">
                <a:solidFill>
                  <a:srgbClr val="000000"/>
                </a:solidFill>
                <a:latin typeface="FrutigerLTStd-Light"/>
              </a:rPr>
              <a:t>unreplicated</a:t>
            </a:r>
            <a:r>
              <a:rPr lang="en-US" altLang="zh-CN" dirty="0">
                <a:solidFill>
                  <a:srgbClr val="000000"/>
                </a:solidFill>
                <a:latin typeface="FrutigerLTStd-Light"/>
              </a:rPr>
              <a:t> (and thus </a:t>
            </a:r>
            <a:r>
              <a:rPr lang="en-US" altLang="zh-CN" dirty="0" smtClean="0">
                <a:solidFill>
                  <a:srgbClr val="000000"/>
                </a:solidFill>
                <a:latin typeface="FrutigerLTStd-Light"/>
              </a:rPr>
              <a:t>fragile) single-strand </a:t>
            </a:r>
            <a:r>
              <a:rPr lang="en-US" altLang="zh-CN" dirty="0">
                <a:solidFill>
                  <a:srgbClr val="000000"/>
                </a:solidFill>
                <a:latin typeface="FrutigerLTStd-Light"/>
              </a:rPr>
              <a:t>DNA (see Figure 12.8); these observations suggest </a:t>
            </a:r>
            <a:r>
              <a:rPr lang="en-US" altLang="zh-CN" dirty="0" smtClean="0">
                <a:solidFill>
                  <a:srgbClr val="000000"/>
                </a:solidFill>
                <a:latin typeface="FrutigerLTStd-Light"/>
              </a:rPr>
              <a:t>that BRCA1 </a:t>
            </a:r>
            <a:r>
              <a:rPr lang="en-US" altLang="zh-CN" dirty="0">
                <a:solidFill>
                  <a:srgbClr val="000000"/>
                </a:solidFill>
                <a:latin typeface="FrutigerLTStd-Light"/>
              </a:rPr>
              <a:t>is recruited to sites of </a:t>
            </a:r>
            <a:r>
              <a:rPr lang="en-US" altLang="zh-CN" dirty="0" err="1">
                <a:solidFill>
                  <a:srgbClr val="000000"/>
                </a:solidFill>
                <a:latin typeface="FrutigerLTStd-Light"/>
              </a:rPr>
              <a:t>dsDNA</a:t>
            </a:r>
            <a:r>
              <a:rPr lang="en-US" altLang="zh-CN" dirty="0">
                <a:solidFill>
                  <a:srgbClr val="000000"/>
                </a:solidFill>
                <a:latin typeface="FrutigerLTStd-Light"/>
              </a:rPr>
              <a:t> breaks.</a:t>
            </a:r>
            <a:endParaRPr lang="zh-CN" altLang="en-US" dirty="0"/>
          </a:p>
        </p:txBody>
      </p:sp>
      <p:sp>
        <p:nvSpPr>
          <p:cNvPr id="3" name="Rectangle 2"/>
          <p:cNvSpPr/>
          <p:nvPr/>
        </p:nvSpPr>
        <p:spPr>
          <a:xfrm>
            <a:off x="1811360" y="231247"/>
            <a:ext cx="7959230" cy="461665"/>
          </a:xfrm>
          <a:prstGeom prst="rect">
            <a:avLst/>
          </a:prstGeom>
        </p:spPr>
        <p:txBody>
          <a:bodyPr wrap="none">
            <a:spAutoFit/>
          </a:bodyPr>
          <a:lstStyle/>
          <a:p>
            <a:r>
              <a:rPr lang="en-US" altLang="zh-CN" sz="2400" b="1" dirty="0">
                <a:solidFill>
                  <a:srgbClr val="1271FF"/>
                </a:solidFill>
                <a:latin typeface="FrutigerLTStd-Bold"/>
              </a:rPr>
              <a:t>Figure 12.29 </a:t>
            </a:r>
            <a:r>
              <a:rPr lang="en-US" altLang="zh-CN" sz="2400" b="1" dirty="0">
                <a:solidFill>
                  <a:srgbClr val="000000"/>
                </a:solidFill>
                <a:latin typeface="FrutigerLTStd-Bold"/>
              </a:rPr>
              <a:t>BRCA1 and the response to DNA damage </a:t>
            </a:r>
            <a:endParaRPr lang="zh-CN" altLang="en-US" sz="2400" dirty="0"/>
          </a:p>
        </p:txBody>
      </p:sp>
    </p:spTree>
    <p:extLst>
      <p:ext uri="{BB962C8B-B14F-4D97-AF65-F5344CB8AC3E}">
        <p14:creationId xmlns:p14="http://schemas.microsoft.com/office/powerpoint/2010/main" val="2811798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figure_12_2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378" y="886142"/>
            <a:ext cx="7953228" cy="3658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58036" y="4666756"/>
            <a:ext cx="10262235" cy="1785104"/>
          </a:xfrm>
          <a:prstGeom prst="rect">
            <a:avLst/>
          </a:prstGeom>
        </p:spPr>
        <p:txBody>
          <a:bodyPr wrap="square">
            <a:spAutoFit/>
          </a:bodyPr>
          <a:lstStyle/>
          <a:p>
            <a:r>
              <a:rPr lang="en-US" altLang="zh-CN" dirty="0">
                <a:latin typeface="FrutigerLTStd-Light"/>
              </a:rPr>
              <a:t>(B) A 355-nm UV </a:t>
            </a:r>
            <a:r>
              <a:rPr lang="en-US" altLang="zh-CN" dirty="0" smtClean="0">
                <a:latin typeface="FrutigerLTStd-Light"/>
              </a:rPr>
              <a:t>laser was </a:t>
            </a:r>
            <a:r>
              <a:rPr lang="en-US" altLang="zh-CN" dirty="0">
                <a:latin typeface="FrutigerLTStd-Light"/>
              </a:rPr>
              <a:t>used to paint narrow stripes across individual nuclei, </a:t>
            </a:r>
            <a:r>
              <a:rPr lang="en-US" altLang="zh-CN" dirty="0" smtClean="0">
                <a:latin typeface="FrutigerLTStd-Light"/>
              </a:rPr>
              <a:t>which were </a:t>
            </a:r>
            <a:r>
              <a:rPr lang="en-US" altLang="zh-CN" dirty="0">
                <a:latin typeface="FrutigerLTStd-Light"/>
              </a:rPr>
              <a:t>then analyzed by </a:t>
            </a:r>
            <a:r>
              <a:rPr lang="en-US" altLang="zh-CN" dirty="0" err="1">
                <a:latin typeface="FrutigerLTStd-Light"/>
              </a:rPr>
              <a:t>immunostaining</a:t>
            </a:r>
            <a:r>
              <a:rPr lang="en-US" altLang="zh-CN" dirty="0">
                <a:latin typeface="FrutigerLTStd-Light"/>
              </a:rPr>
              <a:t> with antibodies </a:t>
            </a:r>
            <a:r>
              <a:rPr lang="en-US" altLang="zh-CN" dirty="0" smtClean="0">
                <a:latin typeface="FrutigerLTStd-Light"/>
              </a:rPr>
              <a:t>reactive with </a:t>
            </a:r>
            <a:r>
              <a:rPr lang="en-US" altLang="zh-CN" dirty="0">
                <a:latin typeface="FrutigerLTStd-Light"/>
              </a:rPr>
              <a:t>either </a:t>
            </a:r>
            <a:r>
              <a:rPr lang="en-US" altLang="zh-CN" sz="2000" dirty="0">
                <a:latin typeface="TimesNewRomanPSMT"/>
              </a:rPr>
              <a:t>γ</a:t>
            </a:r>
            <a:r>
              <a:rPr lang="en-US" altLang="zh-CN" dirty="0">
                <a:latin typeface="FrutigerLTStd-Light"/>
              </a:rPr>
              <a:t>-H2AX (a phosphorylated histone that is known </a:t>
            </a:r>
            <a:r>
              <a:rPr lang="en-US" altLang="zh-CN" dirty="0" smtClean="0">
                <a:latin typeface="FrutigerLTStd-Light"/>
              </a:rPr>
              <a:t>to localize </a:t>
            </a:r>
            <a:r>
              <a:rPr lang="en-US" altLang="zh-CN" dirty="0">
                <a:latin typeface="FrutigerLTStd-Light"/>
              </a:rPr>
              <a:t>to chromatin flanking </a:t>
            </a:r>
            <a:r>
              <a:rPr lang="en-US" altLang="zh-CN" dirty="0" err="1">
                <a:latin typeface="FrutigerLTStd-Light"/>
              </a:rPr>
              <a:t>dsDNA</a:t>
            </a:r>
            <a:r>
              <a:rPr lang="en-US" altLang="zh-CN" dirty="0">
                <a:latin typeface="FrutigerLTStd-Light"/>
              </a:rPr>
              <a:t> breaks; </a:t>
            </a:r>
            <a:r>
              <a:rPr lang="en-US" altLang="zh-CN" i="1" dirty="0">
                <a:latin typeface="FrutigerLTStd-LightItalic"/>
              </a:rPr>
              <a:t>green</a:t>
            </a:r>
            <a:r>
              <a:rPr lang="en-US" altLang="zh-CN" dirty="0">
                <a:latin typeface="FrutigerLTStd-Light"/>
              </a:rPr>
              <a:t>) or </a:t>
            </a:r>
            <a:r>
              <a:rPr lang="en-US" altLang="zh-CN" dirty="0" smtClean="0">
                <a:latin typeface="FrutigerLTStd-Light"/>
              </a:rPr>
              <a:t>BRCA1 (</a:t>
            </a:r>
            <a:r>
              <a:rPr lang="en-US" altLang="zh-CN" i="1" dirty="0" smtClean="0">
                <a:latin typeface="FrutigerLTStd-LightItalic"/>
              </a:rPr>
              <a:t>red</a:t>
            </a:r>
            <a:r>
              <a:rPr lang="en-US" altLang="zh-CN" dirty="0">
                <a:latin typeface="FrutigerLTStd-Light"/>
              </a:rPr>
              <a:t>). This co-localization indicates that BRCA1 is attracted to </a:t>
            </a:r>
            <a:r>
              <a:rPr lang="en-US" altLang="zh-CN" dirty="0" smtClean="0">
                <a:latin typeface="FrutigerLTStd-Light"/>
              </a:rPr>
              <a:t>areas of </a:t>
            </a:r>
            <a:r>
              <a:rPr lang="en-US" altLang="zh-CN" dirty="0" err="1">
                <a:latin typeface="FrutigerLTStd-Light"/>
              </a:rPr>
              <a:t>dsDNA</a:t>
            </a:r>
            <a:r>
              <a:rPr lang="en-US" altLang="zh-CN" dirty="0">
                <a:latin typeface="FrutigerLTStd-Light"/>
              </a:rPr>
              <a:t> breaks. (A, from R. Scully et al., </a:t>
            </a:r>
            <a:r>
              <a:rPr lang="en-US" altLang="zh-CN" i="1" dirty="0">
                <a:latin typeface="FrutigerLTStd-LightItalic"/>
              </a:rPr>
              <a:t>Cell </a:t>
            </a:r>
            <a:r>
              <a:rPr lang="en-US" altLang="zh-CN" dirty="0">
                <a:latin typeface="FrutigerLTStd-Light"/>
              </a:rPr>
              <a:t>90:425–435, </a:t>
            </a:r>
            <a:r>
              <a:rPr lang="en-US" altLang="zh-CN" dirty="0" smtClean="0">
                <a:latin typeface="FrutigerLTStd-Light"/>
              </a:rPr>
              <a:t>1997. B</a:t>
            </a:r>
            <a:r>
              <a:rPr lang="en-US" altLang="zh-CN" dirty="0">
                <a:latin typeface="FrutigerLTStd-Light"/>
              </a:rPr>
              <a:t>, from R.A. Greenberg et al., </a:t>
            </a:r>
            <a:r>
              <a:rPr lang="en-US" altLang="zh-CN" i="1" dirty="0">
                <a:latin typeface="FrutigerLTStd-LightItalic"/>
              </a:rPr>
              <a:t>Genes Dev. </a:t>
            </a:r>
            <a:r>
              <a:rPr lang="en-US" altLang="zh-CN" dirty="0">
                <a:latin typeface="FrutigerLTStd-Light"/>
              </a:rPr>
              <a:t>20:34–46, 2006.)</a:t>
            </a:r>
            <a:endParaRPr lang="zh-CN" altLang="en-US" dirty="0"/>
          </a:p>
        </p:txBody>
      </p:sp>
    </p:spTree>
    <p:extLst>
      <p:ext uri="{BB962C8B-B14F-4D97-AF65-F5344CB8AC3E}">
        <p14:creationId xmlns:p14="http://schemas.microsoft.com/office/powerpoint/2010/main" val="19509148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figure_12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023" y="1320165"/>
            <a:ext cx="6835724" cy="520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00984" y="247650"/>
            <a:ext cx="7086600" cy="954107"/>
          </a:xfrm>
          <a:prstGeom prst="rect">
            <a:avLst/>
          </a:prstGeom>
        </p:spPr>
        <p:txBody>
          <a:bodyPr wrap="square">
            <a:spAutoFit/>
          </a:bodyPr>
          <a:lstStyle/>
          <a:p>
            <a:r>
              <a:rPr lang="en-US" altLang="zh-CN" sz="2800" b="1" dirty="0">
                <a:solidFill>
                  <a:srgbClr val="1271FF"/>
                </a:solidFill>
                <a:latin typeface="FrutigerLTStd-Bold"/>
              </a:rPr>
              <a:t>Figure 12.30 </a:t>
            </a:r>
            <a:r>
              <a:rPr lang="en-US" altLang="zh-CN" sz="2800" b="1" dirty="0" err="1">
                <a:solidFill>
                  <a:srgbClr val="000000"/>
                </a:solidFill>
                <a:latin typeface="FrutigerLTStd-Bold"/>
              </a:rPr>
              <a:t>Karyotypic</a:t>
            </a:r>
            <a:r>
              <a:rPr lang="en-US" altLang="zh-CN" sz="2800" b="1" dirty="0">
                <a:solidFill>
                  <a:srgbClr val="000000"/>
                </a:solidFill>
                <a:latin typeface="FrutigerLTStd-Bold"/>
              </a:rPr>
              <a:t> alterations</a:t>
            </a:r>
          </a:p>
          <a:p>
            <a:r>
              <a:rPr lang="en-US" altLang="zh-CN" sz="2800" b="1" dirty="0">
                <a:solidFill>
                  <a:srgbClr val="000000"/>
                </a:solidFill>
                <a:latin typeface="FrutigerLTStd-Bold"/>
              </a:rPr>
              <a:t>due to partial loss of BRCA2 function</a:t>
            </a:r>
            <a:endParaRPr lang="zh-CN" altLang="en-US" sz="2800" dirty="0"/>
          </a:p>
        </p:txBody>
      </p:sp>
    </p:spTree>
    <p:extLst>
      <p:ext uri="{BB962C8B-B14F-4D97-AF65-F5344CB8AC3E}">
        <p14:creationId xmlns:p14="http://schemas.microsoft.com/office/powerpoint/2010/main" val="1990841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figure_12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4" y="230832"/>
            <a:ext cx="4679950"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8518" y="720650"/>
            <a:ext cx="6447282" cy="5786199"/>
          </a:xfrm>
          <a:prstGeom prst="rect">
            <a:avLst/>
          </a:prstGeom>
        </p:spPr>
        <p:txBody>
          <a:bodyPr wrap="square">
            <a:spAutoFit/>
          </a:bodyPr>
          <a:lstStyle/>
          <a:p>
            <a:r>
              <a:rPr lang="en-US" altLang="zh-CN" sz="1600" dirty="0" smtClean="0">
                <a:solidFill>
                  <a:srgbClr val="000000"/>
                </a:solidFill>
                <a:latin typeface="FrutigerLTStd-Light"/>
              </a:rPr>
              <a:t>The </a:t>
            </a:r>
            <a:r>
              <a:rPr lang="en-US" altLang="zh-CN" sz="1600" dirty="0">
                <a:solidFill>
                  <a:srgbClr val="000000"/>
                </a:solidFill>
                <a:latin typeface="FrutigerLTStd-Light"/>
              </a:rPr>
              <a:t>repair of </a:t>
            </a:r>
            <a:r>
              <a:rPr lang="en-US" altLang="zh-CN" sz="1600" dirty="0" err="1">
                <a:solidFill>
                  <a:srgbClr val="000000"/>
                </a:solidFill>
                <a:latin typeface="FrutigerLTStd-Light"/>
              </a:rPr>
              <a:t>dsDNA</a:t>
            </a:r>
            <a:r>
              <a:rPr lang="en-US" altLang="zh-CN" sz="1600" dirty="0">
                <a:solidFill>
                  <a:srgbClr val="000000"/>
                </a:solidFill>
                <a:latin typeface="FrutigerLTStd-Light"/>
              </a:rPr>
              <a:t> </a:t>
            </a:r>
            <a:r>
              <a:rPr lang="en-US" altLang="zh-CN" sz="1600" dirty="0" smtClean="0">
                <a:solidFill>
                  <a:srgbClr val="000000"/>
                </a:solidFill>
                <a:latin typeface="FrutigerLTStd-Light"/>
              </a:rPr>
              <a:t>breaks during </a:t>
            </a:r>
            <a:r>
              <a:rPr lang="en-US" altLang="zh-CN" sz="1600" dirty="0">
                <a:solidFill>
                  <a:srgbClr val="000000"/>
                </a:solidFill>
                <a:latin typeface="FrutigerLTStd-Light"/>
              </a:rPr>
              <a:t>the late S phase and G</a:t>
            </a:r>
            <a:r>
              <a:rPr lang="en-US" altLang="zh-CN" sz="700" dirty="0">
                <a:solidFill>
                  <a:srgbClr val="000000"/>
                </a:solidFill>
                <a:latin typeface="FrutigerLTStd-Light"/>
              </a:rPr>
              <a:t>2 </a:t>
            </a:r>
            <a:r>
              <a:rPr lang="en-US" altLang="zh-CN" sz="1600" dirty="0" smtClean="0">
                <a:solidFill>
                  <a:srgbClr val="000000"/>
                </a:solidFill>
                <a:latin typeface="FrutigerLTStd-Light"/>
              </a:rPr>
              <a:t>phase of </a:t>
            </a:r>
            <a:r>
              <a:rPr lang="en-US" altLang="zh-CN" sz="1600" dirty="0">
                <a:solidFill>
                  <a:srgbClr val="000000"/>
                </a:solidFill>
                <a:latin typeface="FrutigerLTStd-Light"/>
              </a:rPr>
              <a:t>the cell cycle often depends on </a:t>
            </a:r>
            <a:r>
              <a:rPr lang="en-US" altLang="zh-CN" sz="1600" dirty="0" smtClean="0">
                <a:solidFill>
                  <a:srgbClr val="000000"/>
                </a:solidFill>
                <a:latin typeface="FrutigerLTStd-Light"/>
              </a:rPr>
              <a:t>the ability </a:t>
            </a:r>
            <a:r>
              <a:rPr lang="en-US" altLang="zh-CN" sz="1600" dirty="0">
                <a:solidFill>
                  <a:srgbClr val="000000"/>
                </a:solidFill>
                <a:latin typeface="FrutigerLTStd-Light"/>
              </a:rPr>
              <a:t>of the repair apparatus to </a:t>
            </a:r>
            <a:r>
              <a:rPr lang="en-US" altLang="zh-CN" sz="1600" dirty="0" smtClean="0">
                <a:solidFill>
                  <a:srgbClr val="000000"/>
                </a:solidFill>
                <a:latin typeface="FrutigerLTStd-Light"/>
              </a:rPr>
              <a:t>consult the </a:t>
            </a:r>
            <a:r>
              <a:rPr lang="en-US" altLang="zh-CN" sz="1600" dirty="0">
                <a:solidFill>
                  <a:srgbClr val="000000"/>
                </a:solidFill>
                <a:latin typeface="FrutigerLTStd-Light"/>
              </a:rPr>
              <a:t>sequences in the undamaged </a:t>
            </a:r>
            <a:r>
              <a:rPr lang="en-US" altLang="zh-CN" sz="1600" dirty="0" smtClean="0">
                <a:solidFill>
                  <a:srgbClr val="000000"/>
                </a:solidFill>
                <a:latin typeface="FrutigerLTStd-Light"/>
              </a:rPr>
              <a:t>sister chromatid </a:t>
            </a:r>
            <a:r>
              <a:rPr lang="en-US" altLang="zh-CN" sz="1600" dirty="0">
                <a:solidFill>
                  <a:srgbClr val="000000"/>
                </a:solidFill>
                <a:latin typeface="FrutigerLTStd-Light"/>
              </a:rPr>
              <a:t>that was formed, </a:t>
            </a:r>
            <a:r>
              <a:rPr lang="en-US" altLang="zh-CN" sz="1600" dirty="0" smtClean="0">
                <a:solidFill>
                  <a:srgbClr val="000000"/>
                </a:solidFill>
                <a:latin typeface="FrutigerLTStd-Light"/>
              </a:rPr>
              <a:t>together with </a:t>
            </a:r>
            <a:r>
              <a:rPr lang="en-US" altLang="zh-CN" sz="1600" dirty="0">
                <a:solidFill>
                  <a:srgbClr val="000000"/>
                </a:solidFill>
                <a:latin typeface="FrutigerLTStd-Light"/>
              </a:rPr>
              <a:t>the damaged chromatid, during </a:t>
            </a:r>
            <a:r>
              <a:rPr lang="en-US" altLang="zh-CN" sz="1600" dirty="0" smtClean="0">
                <a:solidFill>
                  <a:srgbClr val="000000"/>
                </a:solidFill>
                <a:latin typeface="FrutigerLTStd-Light"/>
              </a:rPr>
              <a:t>the most </a:t>
            </a:r>
            <a:r>
              <a:rPr lang="en-US" altLang="zh-CN" sz="1600" dirty="0">
                <a:solidFill>
                  <a:srgbClr val="000000"/>
                </a:solidFill>
                <a:latin typeface="FrutigerLTStd-Light"/>
              </a:rPr>
              <a:t>recent S phase. Such </a:t>
            </a:r>
            <a:r>
              <a:rPr lang="en-US" altLang="zh-CN" sz="1600" dirty="0" err="1" smtClean="0">
                <a:solidFill>
                  <a:srgbClr val="000000"/>
                </a:solidFill>
                <a:latin typeface="FrutigerLTStd-Light"/>
              </a:rPr>
              <a:t>homologydirected</a:t>
            </a:r>
            <a:r>
              <a:rPr lang="en-US" altLang="zh-CN" sz="1600" dirty="0" smtClean="0">
                <a:solidFill>
                  <a:srgbClr val="000000"/>
                </a:solidFill>
                <a:latin typeface="FrutigerLTStd-Light"/>
              </a:rPr>
              <a:t> repair </a:t>
            </a:r>
            <a:r>
              <a:rPr lang="en-US" altLang="zh-CN" sz="1600" dirty="0">
                <a:solidFill>
                  <a:srgbClr val="000000"/>
                </a:solidFill>
                <a:latin typeface="FrutigerLTStd-Light"/>
              </a:rPr>
              <a:t>(HR) begins (</a:t>
            </a:r>
            <a:r>
              <a:rPr lang="en-US" altLang="zh-CN" sz="1600" i="1" dirty="0">
                <a:solidFill>
                  <a:srgbClr val="000000"/>
                </a:solidFill>
                <a:latin typeface="FrutigerLTStd-LightItalic"/>
              </a:rPr>
              <a:t>top</a:t>
            </a:r>
            <a:r>
              <a:rPr lang="en-US" altLang="zh-CN" sz="1600" dirty="0">
                <a:solidFill>
                  <a:srgbClr val="000000"/>
                </a:solidFill>
                <a:latin typeface="FrutigerLTStd-Light"/>
              </a:rPr>
              <a:t>) with </a:t>
            </a:r>
            <a:r>
              <a:rPr lang="en-US" altLang="zh-CN" sz="1600" dirty="0" smtClean="0">
                <a:solidFill>
                  <a:srgbClr val="000000"/>
                </a:solidFill>
                <a:latin typeface="FrutigerLTStd-Light"/>
              </a:rPr>
              <a:t>the </a:t>
            </a:r>
            <a:r>
              <a:rPr lang="en-US" altLang="zh-CN" sz="1600" i="1" dirty="0" smtClean="0">
                <a:solidFill>
                  <a:srgbClr val="000000"/>
                </a:solidFill>
                <a:latin typeface="FrutigerLTStd-LightItalic"/>
              </a:rPr>
              <a:t>resection </a:t>
            </a:r>
            <a:r>
              <a:rPr lang="en-US" altLang="zh-CN" sz="1600" dirty="0">
                <a:solidFill>
                  <a:srgbClr val="000000"/>
                </a:solidFill>
                <a:latin typeface="FrutigerLTStd-Light"/>
              </a:rPr>
              <a:t>(removal) by an </a:t>
            </a:r>
            <a:r>
              <a:rPr lang="en-US" altLang="zh-CN" sz="1600" dirty="0" err="1">
                <a:solidFill>
                  <a:srgbClr val="000000"/>
                </a:solidFill>
                <a:latin typeface="FrutigerLTStd-Light"/>
              </a:rPr>
              <a:t>exonuclease</a:t>
            </a:r>
            <a:r>
              <a:rPr lang="en-US" altLang="zh-CN" sz="1600" dirty="0">
                <a:solidFill>
                  <a:srgbClr val="000000"/>
                </a:solidFill>
                <a:latin typeface="FrutigerLTStd-Light"/>
              </a:rPr>
              <a:t> </a:t>
            </a:r>
            <a:r>
              <a:rPr lang="en-US" altLang="zh-CN" sz="1600" dirty="0" smtClean="0">
                <a:solidFill>
                  <a:srgbClr val="000000"/>
                </a:solidFill>
                <a:latin typeface="FrutigerLTStd-Light"/>
              </a:rPr>
              <a:t>of one </a:t>
            </a:r>
            <a:r>
              <a:rPr lang="en-US" altLang="zh-CN" sz="1600" dirty="0">
                <a:solidFill>
                  <a:srgbClr val="000000"/>
                </a:solidFill>
                <a:latin typeface="FrutigerLTStd-Light"/>
              </a:rPr>
              <a:t>of the two DNA strands at each </a:t>
            </a:r>
            <a:r>
              <a:rPr lang="en-US" altLang="zh-CN" sz="1600" dirty="0" smtClean="0">
                <a:solidFill>
                  <a:srgbClr val="000000"/>
                </a:solidFill>
                <a:latin typeface="FrutigerLTStd-Light"/>
              </a:rPr>
              <a:t>of the </a:t>
            </a:r>
            <a:r>
              <a:rPr lang="en-US" altLang="zh-CN" sz="1600" dirty="0">
                <a:solidFill>
                  <a:srgbClr val="000000"/>
                </a:solidFill>
                <a:latin typeface="FrutigerLTStd-Light"/>
              </a:rPr>
              <a:t>ends formed by a </a:t>
            </a:r>
            <a:r>
              <a:rPr lang="en-US" altLang="zh-CN" sz="1600" dirty="0" err="1">
                <a:solidFill>
                  <a:srgbClr val="000000"/>
                </a:solidFill>
                <a:latin typeface="FrutigerLTStd-Light"/>
              </a:rPr>
              <a:t>dsDNA</a:t>
            </a:r>
            <a:r>
              <a:rPr lang="en-US" altLang="zh-CN" sz="1600" dirty="0">
                <a:solidFill>
                  <a:srgbClr val="000000"/>
                </a:solidFill>
                <a:latin typeface="FrutigerLTStd-Light"/>
              </a:rPr>
              <a:t> break. </a:t>
            </a:r>
            <a:r>
              <a:rPr lang="en-US" altLang="zh-CN" sz="1600" dirty="0" smtClean="0">
                <a:solidFill>
                  <a:srgbClr val="000000"/>
                </a:solidFill>
                <a:latin typeface="FrutigerLTStd-Light"/>
              </a:rPr>
              <a:t>Each of </a:t>
            </a:r>
            <a:r>
              <a:rPr lang="en-US" altLang="zh-CN" sz="1600" dirty="0">
                <a:solidFill>
                  <a:srgbClr val="000000"/>
                </a:solidFill>
                <a:latin typeface="FrutigerLTStd-Light"/>
              </a:rPr>
              <a:t>the resulting </a:t>
            </a:r>
            <a:r>
              <a:rPr lang="en-US" altLang="zh-CN" sz="1600" dirty="0" err="1">
                <a:solidFill>
                  <a:srgbClr val="000000"/>
                </a:solidFill>
                <a:latin typeface="FrutigerLTStd-Light"/>
              </a:rPr>
              <a:t>ssDNA</a:t>
            </a:r>
            <a:r>
              <a:rPr lang="en-US" altLang="zh-CN" sz="1600" dirty="0">
                <a:solidFill>
                  <a:srgbClr val="000000"/>
                </a:solidFill>
                <a:latin typeface="FrutigerLTStd-Light"/>
              </a:rPr>
              <a:t> strands (</a:t>
            </a:r>
            <a:r>
              <a:rPr lang="en-US" altLang="zh-CN" sz="1600" i="1" dirty="0" smtClean="0">
                <a:solidFill>
                  <a:srgbClr val="000000"/>
                </a:solidFill>
                <a:latin typeface="FrutigerLTStd-LightItalic"/>
              </a:rPr>
              <a:t>blue, red</a:t>
            </a:r>
            <a:r>
              <a:rPr lang="en-US" altLang="zh-CN" sz="1600" dirty="0">
                <a:solidFill>
                  <a:srgbClr val="000000"/>
                </a:solidFill>
                <a:latin typeface="FrutigerLTStd-Light"/>
              </a:rPr>
              <a:t>) then invades the undamaged </a:t>
            </a:r>
            <a:r>
              <a:rPr lang="en-US" altLang="zh-CN" sz="1600" dirty="0" smtClean="0">
                <a:solidFill>
                  <a:srgbClr val="000000"/>
                </a:solidFill>
                <a:latin typeface="FrutigerLTStd-Light"/>
              </a:rPr>
              <a:t>sister chromatid</a:t>
            </a:r>
            <a:r>
              <a:rPr lang="en-US" altLang="zh-CN" sz="1600" dirty="0">
                <a:solidFill>
                  <a:srgbClr val="000000"/>
                </a:solidFill>
                <a:latin typeface="FrutigerLTStd-Light"/>
              </a:rPr>
              <a:t>, whose double helix (</a:t>
            </a:r>
            <a:r>
              <a:rPr lang="en-US" altLang="zh-CN" sz="1600" i="1" dirty="0" err="1" smtClean="0">
                <a:solidFill>
                  <a:srgbClr val="000000"/>
                </a:solidFill>
                <a:latin typeface="FrutigerLTStd-LightItalic"/>
              </a:rPr>
              <a:t>green,gray</a:t>
            </a:r>
            <a:r>
              <a:rPr lang="en-US" altLang="zh-CN" sz="1600" dirty="0">
                <a:solidFill>
                  <a:srgbClr val="000000"/>
                </a:solidFill>
                <a:latin typeface="FrutigerLTStd-Light"/>
              </a:rPr>
              <a:t>) has been unwound by the </a:t>
            </a:r>
            <a:r>
              <a:rPr lang="en-US" altLang="zh-CN" sz="1600" dirty="0" smtClean="0">
                <a:solidFill>
                  <a:srgbClr val="000000"/>
                </a:solidFill>
                <a:latin typeface="FrutigerLTStd-Light"/>
              </a:rPr>
              <a:t>repair apparatus </a:t>
            </a:r>
            <a:r>
              <a:rPr lang="en-US" altLang="zh-CN" sz="1600" dirty="0">
                <a:solidFill>
                  <a:srgbClr val="000000"/>
                </a:solidFill>
                <a:latin typeface="FrutigerLTStd-Light"/>
              </a:rPr>
              <a:t>in order to accommodate </a:t>
            </a:r>
            <a:r>
              <a:rPr lang="en-US" altLang="zh-CN" sz="1600" dirty="0" smtClean="0">
                <a:solidFill>
                  <a:srgbClr val="000000"/>
                </a:solidFill>
                <a:latin typeface="FrutigerLTStd-Light"/>
              </a:rPr>
              <a:t>the pairing </a:t>
            </a:r>
            <a:r>
              <a:rPr lang="en-US" altLang="zh-CN" sz="1600" dirty="0">
                <a:solidFill>
                  <a:srgbClr val="000000"/>
                </a:solidFill>
                <a:latin typeface="FrutigerLTStd-Light"/>
              </a:rPr>
              <a:t>of the invading </a:t>
            </a:r>
            <a:r>
              <a:rPr lang="en-US" altLang="zh-CN" sz="1600" dirty="0" err="1">
                <a:solidFill>
                  <a:srgbClr val="000000"/>
                </a:solidFill>
                <a:latin typeface="FrutigerLTStd-Light"/>
              </a:rPr>
              <a:t>ssDNA</a:t>
            </a:r>
            <a:r>
              <a:rPr lang="en-US" altLang="zh-CN" sz="1600" dirty="0">
                <a:solidFill>
                  <a:srgbClr val="000000"/>
                </a:solidFill>
                <a:latin typeface="FrutigerLTStd-Light"/>
              </a:rPr>
              <a:t> </a:t>
            </a:r>
            <a:r>
              <a:rPr lang="en-US" altLang="zh-CN" sz="1600" dirty="0" smtClean="0">
                <a:solidFill>
                  <a:srgbClr val="000000"/>
                </a:solidFill>
                <a:latin typeface="FrutigerLTStd-Light"/>
              </a:rPr>
              <a:t>strands with </a:t>
            </a:r>
            <a:r>
              <a:rPr lang="en-US" altLang="zh-CN" sz="1600" dirty="0">
                <a:solidFill>
                  <a:srgbClr val="000000"/>
                </a:solidFill>
                <a:latin typeface="FrutigerLTStd-Light"/>
              </a:rPr>
              <a:t>complementary sequences in </a:t>
            </a:r>
            <a:r>
              <a:rPr lang="en-US" altLang="zh-CN" sz="1600" dirty="0" smtClean="0">
                <a:solidFill>
                  <a:srgbClr val="000000"/>
                </a:solidFill>
                <a:latin typeface="FrutigerLTStd-Light"/>
              </a:rPr>
              <a:t>the undamaged </a:t>
            </a:r>
            <a:r>
              <a:rPr lang="en-US" altLang="zh-CN" sz="1600" dirty="0">
                <a:solidFill>
                  <a:srgbClr val="000000"/>
                </a:solidFill>
                <a:latin typeface="FrutigerLTStd-Light"/>
              </a:rPr>
              <a:t>sister chromatid. The </a:t>
            </a:r>
            <a:r>
              <a:rPr lang="en-US" altLang="zh-CN" sz="1600" dirty="0" err="1" smtClean="0">
                <a:solidFill>
                  <a:srgbClr val="000000"/>
                </a:solidFill>
                <a:latin typeface="FrutigerLTStd-Light"/>
              </a:rPr>
              <a:t>ssDNA</a:t>
            </a:r>
            <a:r>
              <a:rPr lang="en-US" altLang="zh-CN" sz="1600" dirty="0" smtClean="0">
                <a:solidFill>
                  <a:srgbClr val="000000"/>
                </a:solidFill>
                <a:latin typeface="FrutigerLTStd-Light"/>
              </a:rPr>
              <a:t> strands </a:t>
            </a:r>
            <a:r>
              <a:rPr lang="en-US" altLang="zh-CN" sz="1600" dirty="0">
                <a:solidFill>
                  <a:srgbClr val="000000"/>
                </a:solidFill>
                <a:latin typeface="FrutigerLTStd-Light"/>
              </a:rPr>
              <a:t>from the damaged chromatid </a:t>
            </a:r>
            <a:r>
              <a:rPr lang="en-US" altLang="zh-CN" sz="1600" dirty="0" smtClean="0">
                <a:solidFill>
                  <a:srgbClr val="000000"/>
                </a:solidFill>
                <a:latin typeface="FrutigerLTStd-Light"/>
              </a:rPr>
              <a:t>are then </a:t>
            </a:r>
            <a:r>
              <a:rPr lang="en-US" altLang="zh-CN" sz="1600" dirty="0">
                <a:solidFill>
                  <a:srgbClr val="000000"/>
                </a:solidFill>
                <a:latin typeface="FrutigerLTStd-Light"/>
              </a:rPr>
              <a:t>elongated in a 5</a:t>
            </a:r>
            <a:r>
              <a:rPr lang="en-US" altLang="zh-CN" dirty="0">
                <a:solidFill>
                  <a:srgbClr val="000000"/>
                </a:solidFill>
                <a:latin typeface="TimesNewRomanPSMT"/>
              </a:rPr>
              <a:t>ʹ</a:t>
            </a:r>
            <a:r>
              <a:rPr lang="en-US" altLang="zh-CN" sz="1600" dirty="0">
                <a:solidFill>
                  <a:srgbClr val="000000"/>
                </a:solidFill>
                <a:latin typeface="FrutigerLTStd-Light"/>
              </a:rPr>
              <a:t>-to-3</a:t>
            </a:r>
            <a:r>
              <a:rPr lang="en-US" altLang="zh-CN" dirty="0">
                <a:solidFill>
                  <a:srgbClr val="000000"/>
                </a:solidFill>
                <a:latin typeface="TimesNewRomanPSMT"/>
              </a:rPr>
              <a:t>ʹ </a:t>
            </a:r>
            <a:r>
              <a:rPr lang="en-US" altLang="zh-CN" sz="1600" dirty="0">
                <a:solidFill>
                  <a:srgbClr val="000000"/>
                </a:solidFill>
                <a:latin typeface="FrutigerLTStd-Light"/>
              </a:rPr>
              <a:t>direction </a:t>
            </a:r>
            <a:r>
              <a:rPr lang="en-US" altLang="zh-CN" sz="1600" dirty="0" smtClean="0">
                <a:solidFill>
                  <a:srgbClr val="000000"/>
                </a:solidFill>
                <a:latin typeface="FrutigerLTStd-Light"/>
              </a:rPr>
              <a:t>by a </a:t>
            </a:r>
            <a:r>
              <a:rPr lang="en-US" altLang="zh-CN" sz="1600" dirty="0">
                <a:solidFill>
                  <a:srgbClr val="000000"/>
                </a:solidFill>
                <a:latin typeface="FrutigerLTStd-Light"/>
              </a:rPr>
              <a:t>DNA polymerase, using the strands </a:t>
            </a:r>
            <a:r>
              <a:rPr lang="en-US" altLang="zh-CN" sz="1600" dirty="0" smtClean="0">
                <a:solidFill>
                  <a:srgbClr val="000000"/>
                </a:solidFill>
                <a:latin typeface="FrutigerLTStd-Light"/>
              </a:rPr>
              <a:t>of the </a:t>
            </a:r>
            <a:r>
              <a:rPr lang="en-US" altLang="zh-CN" sz="1600" dirty="0">
                <a:solidFill>
                  <a:srgbClr val="000000"/>
                </a:solidFill>
                <a:latin typeface="FrutigerLTStd-Light"/>
              </a:rPr>
              <a:t>sister chromatid’s DNA as </a:t>
            </a:r>
            <a:r>
              <a:rPr lang="en-US" altLang="zh-CN" sz="1600" dirty="0" smtClean="0">
                <a:solidFill>
                  <a:srgbClr val="000000"/>
                </a:solidFill>
                <a:latin typeface="FrutigerLTStd-Light"/>
              </a:rPr>
              <a:t>templates. Thereafter</a:t>
            </a:r>
            <a:r>
              <a:rPr lang="en-US" altLang="zh-CN" sz="1600" dirty="0">
                <a:solidFill>
                  <a:srgbClr val="000000"/>
                </a:solidFill>
                <a:latin typeface="FrutigerLTStd-Light"/>
              </a:rPr>
              <a:t>, the extended </a:t>
            </a:r>
            <a:r>
              <a:rPr lang="en-US" altLang="zh-CN" sz="1600" dirty="0" err="1">
                <a:solidFill>
                  <a:srgbClr val="000000"/>
                </a:solidFill>
                <a:latin typeface="FrutigerLTStd-Light"/>
              </a:rPr>
              <a:t>ssDNA</a:t>
            </a:r>
            <a:r>
              <a:rPr lang="en-US" altLang="zh-CN" sz="1600" dirty="0">
                <a:solidFill>
                  <a:srgbClr val="000000"/>
                </a:solidFill>
                <a:latin typeface="FrutigerLTStd-Light"/>
              </a:rPr>
              <a:t> </a:t>
            </a:r>
            <a:r>
              <a:rPr lang="en-US" altLang="zh-CN" sz="1600" dirty="0" smtClean="0">
                <a:solidFill>
                  <a:srgbClr val="000000"/>
                </a:solidFill>
                <a:latin typeface="FrutigerLTStd-Light"/>
              </a:rPr>
              <a:t>strands are </a:t>
            </a:r>
            <a:r>
              <a:rPr lang="en-US" altLang="zh-CN" sz="1600" dirty="0">
                <a:solidFill>
                  <a:srgbClr val="000000"/>
                </a:solidFill>
                <a:latin typeface="FrutigerLTStd-Light"/>
              </a:rPr>
              <a:t>released from the sister </a:t>
            </a:r>
            <a:r>
              <a:rPr lang="en-US" altLang="zh-CN" sz="1600" dirty="0" smtClean="0">
                <a:solidFill>
                  <a:srgbClr val="000000"/>
                </a:solidFill>
                <a:latin typeface="FrutigerLTStd-Light"/>
              </a:rPr>
              <a:t>chromatid and </a:t>
            </a:r>
            <a:r>
              <a:rPr lang="en-US" altLang="zh-CN" sz="1600" dirty="0">
                <a:solidFill>
                  <a:srgbClr val="000000"/>
                </a:solidFill>
                <a:latin typeface="FrutigerLTStd-Light"/>
              </a:rPr>
              <a:t>caused to pair with one </a:t>
            </a:r>
            <a:r>
              <a:rPr lang="en-US" altLang="zh-CN" sz="1600" dirty="0" smtClean="0">
                <a:solidFill>
                  <a:srgbClr val="000000"/>
                </a:solidFill>
                <a:latin typeface="FrutigerLTStd-Light"/>
              </a:rPr>
              <a:t>another, allowing </a:t>
            </a:r>
            <a:r>
              <a:rPr lang="en-US" altLang="zh-CN" sz="1600" dirty="0">
                <a:solidFill>
                  <a:srgbClr val="000000"/>
                </a:solidFill>
                <a:latin typeface="FrutigerLTStd-Light"/>
              </a:rPr>
              <a:t>further elongation by a </a:t>
            </a:r>
            <a:r>
              <a:rPr lang="en-US" altLang="zh-CN" sz="1600" dirty="0" smtClean="0">
                <a:solidFill>
                  <a:srgbClr val="000000"/>
                </a:solidFill>
                <a:latin typeface="FrutigerLTStd-Light"/>
              </a:rPr>
              <a:t>DNA polymerase </a:t>
            </a:r>
            <a:r>
              <a:rPr lang="en-US" altLang="zh-CN" sz="1600" dirty="0">
                <a:solidFill>
                  <a:srgbClr val="000000"/>
                </a:solidFill>
                <a:latin typeface="FrutigerLTStd-Light"/>
              </a:rPr>
              <a:t>and a ligase, which </a:t>
            </a:r>
            <a:r>
              <a:rPr lang="en-US" altLang="zh-CN" sz="1600" dirty="0" smtClean="0">
                <a:solidFill>
                  <a:srgbClr val="000000"/>
                </a:solidFill>
                <a:latin typeface="FrutigerLTStd-Light"/>
              </a:rPr>
              <a:t>together reconstruct </a:t>
            </a:r>
            <a:r>
              <a:rPr lang="en-US" altLang="zh-CN" sz="1600" dirty="0">
                <a:solidFill>
                  <a:srgbClr val="000000"/>
                </a:solidFill>
                <a:latin typeface="FrutigerLTStd-Light"/>
              </a:rPr>
              <a:t>a double helix </a:t>
            </a:r>
            <a:r>
              <a:rPr lang="en-US" altLang="zh-CN" sz="1600" dirty="0" smtClean="0">
                <a:solidFill>
                  <a:srgbClr val="000000"/>
                </a:solidFill>
                <a:latin typeface="FrutigerLTStd-Light"/>
              </a:rPr>
              <a:t>possessing wild-type </a:t>
            </a:r>
            <a:r>
              <a:rPr lang="en-US" altLang="zh-CN" sz="1600" dirty="0">
                <a:solidFill>
                  <a:srgbClr val="000000"/>
                </a:solidFill>
                <a:latin typeface="FrutigerLTStd-Light"/>
              </a:rPr>
              <a:t>DNA sequences. </a:t>
            </a:r>
            <a:r>
              <a:rPr lang="en-US" altLang="zh-CN" sz="1600" dirty="0" smtClean="0">
                <a:solidFill>
                  <a:srgbClr val="000000"/>
                </a:solidFill>
                <a:latin typeface="FrutigerLTStd-Light"/>
              </a:rPr>
              <a:t>Included among </a:t>
            </a:r>
            <a:r>
              <a:rPr lang="en-US" altLang="zh-CN" sz="1600" dirty="0">
                <a:solidFill>
                  <a:srgbClr val="000000"/>
                </a:solidFill>
                <a:latin typeface="FrutigerLTStd-Light"/>
              </a:rPr>
              <a:t>the DNA repair proteins </a:t>
            </a:r>
            <a:r>
              <a:rPr lang="en-US" altLang="zh-CN" sz="1600" dirty="0" smtClean="0">
                <a:solidFill>
                  <a:srgbClr val="000000"/>
                </a:solidFill>
                <a:latin typeface="FrutigerLTStd-Light"/>
              </a:rPr>
              <a:t>known or </a:t>
            </a:r>
            <a:r>
              <a:rPr lang="en-US" altLang="zh-CN" sz="1600" dirty="0">
                <a:solidFill>
                  <a:srgbClr val="000000"/>
                </a:solidFill>
                <a:latin typeface="FrutigerLTStd-Light"/>
              </a:rPr>
              <a:t>thought to facilitate these </a:t>
            </a:r>
            <a:r>
              <a:rPr lang="en-US" altLang="zh-CN" sz="1600" dirty="0" smtClean="0">
                <a:solidFill>
                  <a:srgbClr val="000000"/>
                </a:solidFill>
                <a:latin typeface="FrutigerLTStd-Light"/>
              </a:rPr>
              <a:t>complex steps </a:t>
            </a:r>
            <a:r>
              <a:rPr lang="en-US" altLang="zh-CN" sz="1600" dirty="0">
                <a:solidFill>
                  <a:srgbClr val="000000"/>
                </a:solidFill>
                <a:latin typeface="FrutigerLTStd-Light"/>
              </a:rPr>
              <a:t>of HR are RAD51, BRCA1, </a:t>
            </a:r>
            <a:r>
              <a:rPr lang="en-US" altLang="zh-CN" sz="1600" dirty="0" smtClean="0">
                <a:solidFill>
                  <a:srgbClr val="000000"/>
                </a:solidFill>
                <a:latin typeface="FrutigerLTStd-Light"/>
              </a:rPr>
              <a:t>and BRCA2</a:t>
            </a:r>
            <a:r>
              <a:rPr lang="en-US" altLang="zh-CN" sz="1600" dirty="0">
                <a:solidFill>
                  <a:srgbClr val="000000"/>
                </a:solidFill>
                <a:latin typeface="FrutigerLTStd-Light"/>
              </a:rPr>
              <a:t>.</a:t>
            </a:r>
            <a:endParaRPr lang="zh-CN" altLang="en-US" sz="1600" dirty="0"/>
          </a:p>
        </p:txBody>
      </p:sp>
      <p:sp>
        <p:nvSpPr>
          <p:cNvPr id="3" name="Rectangle 2"/>
          <p:cNvSpPr/>
          <p:nvPr/>
        </p:nvSpPr>
        <p:spPr>
          <a:xfrm>
            <a:off x="3943815" y="0"/>
            <a:ext cx="6093335" cy="461665"/>
          </a:xfrm>
          <a:prstGeom prst="rect">
            <a:avLst/>
          </a:prstGeom>
        </p:spPr>
        <p:txBody>
          <a:bodyPr wrap="none">
            <a:spAutoFit/>
          </a:bodyPr>
          <a:lstStyle/>
          <a:p>
            <a:r>
              <a:rPr lang="en-US" altLang="zh-CN" sz="2400" b="1" dirty="0">
                <a:solidFill>
                  <a:srgbClr val="1271FF"/>
                </a:solidFill>
                <a:latin typeface="FrutigerLTStd-Bold"/>
              </a:rPr>
              <a:t>Figure 12.31 </a:t>
            </a:r>
            <a:r>
              <a:rPr lang="en-US" altLang="zh-CN" sz="2400" b="1" dirty="0">
                <a:solidFill>
                  <a:srgbClr val="000000"/>
                </a:solidFill>
                <a:latin typeface="FrutigerLTStd-Bold"/>
              </a:rPr>
              <a:t>Homology-directed repair </a:t>
            </a:r>
            <a:endParaRPr lang="zh-CN" altLang="en-US" sz="2400" dirty="0"/>
          </a:p>
        </p:txBody>
      </p:sp>
    </p:spTree>
    <p:extLst>
      <p:ext uri="{BB962C8B-B14F-4D97-AF65-F5344CB8AC3E}">
        <p14:creationId xmlns:p14="http://schemas.microsoft.com/office/powerpoint/2010/main" val="23655781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figure_12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76" y="288544"/>
            <a:ext cx="5740400"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88760" y="1198854"/>
            <a:ext cx="5282184" cy="4801314"/>
          </a:xfrm>
          <a:prstGeom prst="rect">
            <a:avLst/>
          </a:prstGeom>
        </p:spPr>
        <p:txBody>
          <a:bodyPr wrap="square">
            <a:spAutoFit/>
          </a:bodyPr>
          <a:lstStyle/>
          <a:p>
            <a:r>
              <a:rPr lang="en-US" altLang="zh-CN" dirty="0" smtClean="0">
                <a:solidFill>
                  <a:srgbClr val="000000"/>
                </a:solidFill>
                <a:latin typeface="FrutigerLTStd-Light"/>
              </a:rPr>
              <a:t>NHEJ is used to restore a DNA double </a:t>
            </a:r>
            <a:r>
              <a:rPr lang="en-US" altLang="zh-CN" dirty="0">
                <a:solidFill>
                  <a:srgbClr val="000000"/>
                </a:solidFill>
                <a:latin typeface="FrutigerLTStd-Light"/>
              </a:rPr>
              <a:t>helix following a </a:t>
            </a:r>
            <a:r>
              <a:rPr lang="en-US" altLang="zh-CN" dirty="0" smtClean="0">
                <a:solidFill>
                  <a:srgbClr val="000000"/>
                </a:solidFill>
                <a:latin typeface="FrutigerLTStd-Light"/>
              </a:rPr>
              <a:t>double-strand break </a:t>
            </a:r>
            <a:r>
              <a:rPr lang="en-US" altLang="zh-CN" dirty="0">
                <a:solidFill>
                  <a:srgbClr val="000000"/>
                </a:solidFill>
                <a:latin typeface="FrutigerLTStd-Light"/>
              </a:rPr>
              <a:t>when the nucleotide </a:t>
            </a:r>
            <a:r>
              <a:rPr lang="en-US" altLang="zh-CN" dirty="0" smtClean="0">
                <a:solidFill>
                  <a:srgbClr val="000000"/>
                </a:solidFill>
                <a:latin typeface="FrutigerLTStd-Light"/>
              </a:rPr>
              <a:t>sequences from </a:t>
            </a:r>
            <a:r>
              <a:rPr lang="en-US" altLang="zh-CN" dirty="0">
                <a:solidFill>
                  <a:srgbClr val="000000"/>
                </a:solidFill>
                <a:latin typeface="FrutigerLTStd-Light"/>
              </a:rPr>
              <a:t>a sister chromatid are not </a:t>
            </a:r>
            <a:r>
              <a:rPr lang="en-US" altLang="zh-CN" dirty="0" smtClean="0">
                <a:solidFill>
                  <a:srgbClr val="000000"/>
                </a:solidFill>
                <a:latin typeface="FrutigerLTStd-Light"/>
              </a:rPr>
              <a:t>available to </a:t>
            </a:r>
            <a:r>
              <a:rPr lang="en-US" altLang="zh-CN" dirty="0">
                <a:solidFill>
                  <a:srgbClr val="000000"/>
                </a:solidFill>
                <a:latin typeface="FrutigerLTStd-Light"/>
              </a:rPr>
              <a:t>instruct the repair apparatus </a:t>
            </a:r>
            <a:r>
              <a:rPr lang="en-US" altLang="zh-CN" dirty="0" smtClean="0">
                <a:solidFill>
                  <a:srgbClr val="000000"/>
                </a:solidFill>
                <a:latin typeface="FrutigerLTStd-Light"/>
              </a:rPr>
              <a:t>how these </a:t>
            </a:r>
            <a:r>
              <a:rPr lang="en-US" altLang="zh-CN" dirty="0">
                <a:solidFill>
                  <a:srgbClr val="000000"/>
                </a:solidFill>
                <a:latin typeface="FrutigerLTStd-Light"/>
              </a:rPr>
              <a:t>ends should be properly joined (</a:t>
            </a:r>
            <a:r>
              <a:rPr lang="en-US" altLang="zh-CN" dirty="0" smtClean="0">
                <a:solidFill>
                  <a:srgbClr val="000000"/>
                </a:solidFill>
                <a:latin typeface="FrutigerLTStd-Light"/>
              </a:rPr>
              <a:t>see Figure </a:t>
            </a:r>
            <a:r>
              <a:rPr lang="en-US" altLang="zh-CN" dirty="0">
                <a:solidFill>
                  <a:srgbClr val="000000"/>
                </a:solidFill>
                <a:latin typeface="FrutigerLTStd-Light"/>
              </a:rPr>
              <a:t>12.31). In NHEJ, the resection </a:t>
            </a:r>
            <a:r>
              <a:rPr lang="en-US" altLang="zh-CN" dirty="0" smtClean="0">
                <a:solidFill>
                  <a:srgbClr val="000000"/>
                </a:solidFill>
                <a:latin typeface="FrutigerLTStd-Light"/>
              </a:rPr>
              <a:t>of single </a:t>
            </a:r>
            <a:r>
              <a:rPr lang="en-US" altLang="zh-CN" dirty="0">
                <a:solidFill>
                  <a:srgbClr val="000000"/>
                </a:solidFill>
                <a:latin typeface="FrutigerLTStd-Light"/>
              </a:rPr>
              <a:t>strands from both broken </a:t>
            </a:r>
            <a:r>
              <a:rPr lang="en-US" altLang="zh-CN" dirty="0" smtClean="0">
                <a:solidFill>
                  <a:srgbClr val="000000"/>
                </a:solidFill>
                <a:latin typeface="FrutigerLTStd-Light"/>
              </a:rPr>
              <a:t>ends results </a:t>
            </a:r>
            <a:r>
              <a:rPr lang="en-US" altLang="zh-CN" dirty="0">
                <a:solidFill>
                  <a:srgbClr val="000000"/>
                </a:solidFill>
                <a:latin typeface="FrutigerLTStd-Light"/>
              </a:rPr>
              <a:t>in </a:t>
            </a:r>
            <a:r>
              <a:rPr lang="en-US" altLang="zh-CN" dirty="0" err="1">
                <a:solidFill>
                  <a:srgbClr val="000000"/>
                </a:solidFill>
                <a:latin typeface="FrutigerLTStd-Light"/>
              </a:rPr>
              <a:t>ssDNA</a:t>
            </a:r>
            <a:r>
              <a:rPr lang="en-US" altLang="zh-CN" dirty="0">
                <a:solidFill>
                  <a:srgbClr val="000000"/>
                </a:solidFill>
                <a:latin typeface="FrutigerLTStd-Light"/>
              </a:rPr>
              <a:t> overhangs that </a:t>
            </a:r>
            <a:r>
              <a:rPr lang="en-US" altLang="zh-CN" dirty="0" smtClean="0">
                <a:solidFill>
                  <a:srgbClr val="000000"/>
                </a:solidFill>
                <a:latin typeface="FrutigerLTStd-Light"/>
              </a:rPr>
              <a:t>can then </a:t>
            </a:r>
            <a:r>
              <a:rPr lang="en-US" altLang="zh-CN" dirty="0">
                <a:solidFill>
                  <a:srgbClr val="000000"/>
                </a:solidFill>
                <a:latin typeface="FrutigerLTStd-Light"/>
              </a:rPr>
              <a:t>be joined to one another, </a:t>
            </a:r>
            <a:r>
              <a:rPr lang="en-US" altLang="zh-CN" dirty="0" smtClean="0">
                <a:solidFill>
                  <a:srgbClr val="000000"/>
                </a:solidFill>
                <a:latin typeface="FrutigerLTStd-Light"/>
              </a:rPr>
              <a:t>possibly by </a:t>
            </a:r>
            <a:r>
              <a:rPr lang="en-US" altLang="zh-CN" dirty="0">
                <a:solidFill>
                  <a:srgbClr val="000000"/>
                </a:solidFill>
                <a:latin typeface="FrutigerLTStd-Light"/>
              </a:rPr>
              <a:t>a limited degree of base </a:t>
            </a:r>
            <a:r>
              <a:rPr lang="en-US" altLang="zh-CN" dirty="0" smtClean="0">
                <a:solidFill>
                  <a:srgbClr val="000000"/>
                </a:solidFill>
                <a:latin typeface="FrutigerLTStd-Light"/>
              </a:rPr>
              <a:t>pairing between </a:t>
            </a:r>
            <a:r>
              <a:rPr lang="en-US" altLang="zh-CN" dirty="0">
                <a:solidFill>
                  <a:srgbClr val="000000"/>
                </a:solidFill>
                <a:latin typeface="FrutigerLTStd-Light"/>
              </a:rPr>
              <a:t>them; three base pairs </a:t>
            </a:r>
            <a:r>
              <a:rPr lang="en-US" altLang="zh-CN" dirty="0" smtClean="0">
                <a:solidFill>
                  <a:srgbClr val="000000"/>
                </a:solidFill>
                <a:latin typeface="FrutigerLTStd-Light"/>
              </a:rPr>
              <a:t>are shown </a:t>
            </a:r>
            <a:r>
              <a:rPr lang="en-US" altLang="zh-CN" dirty="0">
                <a:solidFill>
                  <a:srgbClr val="000000"/>
                </a:solidFill>
                <a:latin typeface="FrutigerLTStd-Light"/>
              </a:rPr>
              <a:t>here. The subsequent filling </a:t>
            </a:r>
            <a:r>
              <a:rPr lang="en-US" altLang="zh-CN" dirty="0" smtClean="0">
                <a:solidFill>
                  <a:srgbClr val="000000"/>
                </a:solidFill>
                <a:latin typeface="FrutigerLTStd-Light"/>
              </a:rPr>
              <a:t>in of </a:t>
            </a:r>
            <a:r>
              <a:rPr lang="en-US" altLang="zh-CN" dirty="0">
                <a:solidFill>
                  <a:srgbClr val="000000"/>
                </a:solidFill>
                <a:latin typeface="FrutigerLTStd-Light"/>
              </a:rPr>
              <a:t>single-strand gaps and the ligation </a:t>
            </a:r>
            <a:r>
              <a:rPr lang="en-US" altLang="zh-CN" dirty="0" smtClean="0">
                <a:solidFill>
                  <a:srgbClr val="000000"/>
                </a:solidFill>
                <a:latin typeface="FrutigerLTStd-Light"/>
              </a:rPr>
              <a:t>of any </a:t>
            </a:r>
            <a:r>
              <a:rPr lang="en-US" altLang="zh-CN" dirty="0">
                <a:solidFill>
                  <a:srgbClr val="000000"/>
                </a:solidFill>
                <a:latin typeface="FrutigerLTStd-Light"/>
              </a:rPr>
              <a:t>remaining </a:t>
            </a:r>
            <a:r>
              <a:rPr lang="en-US" altLang="zh-CN" dirty="0" err="1">
                <a:solidFill>
                  <a:srgbClr val="000000"/>
                </a:solidFill>
                <a:latin typeface="FrutigerLTStd-Light"/>
              </a:rPr>
              <a:t>ssDNA</a:t>
            </a:r>
            <a:r>
              <a:rPr lang="en-US" altLang="zh-CN" dirty="0">
                <a:solidFill>
                  <a:srgbClr val="000000"/>
                </a:solidFill>
                <a:latin typeface="FrutigerLTStd-Light"/>
              </a:rPr>
              <a:t> breaks results </a:t>
            </a:r>
            <a:r>
              <a:rPr lang="en-US" altLang="zh-CN" dirty="0" smtClean="0">
                <a:solidFill>
                  <a:srgbClr val="000000"/>
                </a:solidFill>
                <a:latin typeface="FrutigerLTStd-Light"/>
              </a:rPr>
              <a:t>in the </a:t>
            </a:r>
            <a:r>
              <a:rPr lang="en-US" altLang="zh-CN" dirty="0">
                <a:solidFill>
                  <a:srgbClr val="000000"/>
                </a:solidFill>
                <a:latin typeface="FrutigerLTStd-Light"/>
              </a:rPr>
              <a:t>reconstruction of a double helix </a:t>
            </a:r>
            <a:r>
              <a:rPr lang="en-US" altLang="zh-CN" dirty="0" smtClean="0">
                <a:solidFill>
                  <a:srgbClr val="000000"/>
                </a:solidFill>
                <a:latin typeface="FrutigerLTStd-Light"/>
              </a:rPr>
              <a:t>that lacks </a:t>
            </a:r>
            <a:r>
              <a:rPr lang="en-US" altLang="zh-CN" dirty="0">
                <a:solidFill>
                  <a:srgbClr val="000000"/>
                </a:solidFill>
                <a:latin typeface="FrutigerLTStd-Light"/>
              </a:rPr>
              <a:t>some of the base pairs that </a:t>
            </a:r>
            <a:r>
              <a:rPr lang="en-US" altLang="zh-CN" dirty="0" smtClean="0">
                <a:solidFill>
                  <a:srgbClr val="000000"/>
                </a:solidFill>
                <a:latin typeface="FrutigerLTStd-Light"/>
              </a:rPr>
              <a:t>were present </a:t>
            </a:r>
            <a:r>
              <a:rPr lang="en-US" altLang="zh-CN" dirty="0">
                <a:solidFill>
                  <a:srgbClr val="000000"/>
                </a:solidFill>
                <a:latin typeface="FrutigerLTStd-Light"/>
              </a:rPr>
              <a:t>in the original undamaged </a:t>
            </a:r>
            <a:r>
              <a:rPr lang="en-US" altLang="zh-CN" dirty="0" smtClean="0">
                <a:solidFill>
                  <a:srgbClr val="000000"/>
                </a:solidFill>
                <a:latin typeface="FrutigerLTStd-Light"/>
              </a:rPr>
              <a:t>DNA helix</a:t>
            </a:r>
            <a:r>
              <a:rPr lang="en-US" altLang="zh-CN" dirty="0">
                <a:solidFill>
                  <a:srgbClr val="000000"/>
                </a:solidFill>
                <a:latin typeface="FrutigerLTStd-Light"/>
              </a:rPr>
              <a:t>.</a:t>
            </a:r>
            <a:endParaRPr lang="zh-CN" altLang="en-US" dirty="0"/>
          </a:p>
        </p:txBody>
      </p:sp>
      <p:sp>
        <p:nvSpPr>
          <p:cNvPr id="3" name="Rectangle 2"/>
          <p:cNvSpPr/>
          <p:nvPr/>
        </p:nvSpPr>
        <p:spPr>
          <a:xfrm>
            <a:off x="4586351" y="162010"/>
            <a:ext cx="6096000" cy="461665"/>
          </a:xfrm>
          <a:prstGeom prst="rect">
            <a:avLst/>
          </a:prstGeom>
        </p:spPr>
        <p:txBody>
          <a:bodyPr>
            <a:spAutoFit/>
          </a:bodyPr>
          <a:lstStyle/>
          <a:p>
            <a:r>
              <a:rPr lang="en-US" altLang="zh-CN" sz="2400" b="1" dirty="0">
                <a:solidFill>
                  <a:srgbClr val="1271FF"/>
                </a:solidFill>
                <a:latin typeface="FrutigerLTStd-Bold"/>
              </a:rPr>
              <a:t>Figure 12.32 </a:t>
            </a:r>
            <a:r>
              <a:rPr lang="en-US" altLang="zh-CN" sz="2400" b="1" dirty="0" err="1">
                <a:solidFill>
                  <a:srgbClr val="000000"/>
                </a:solidFill>
                <a:latin typeface="FrutigerLTStd-Bold"/>
              </a:rPr>
              <a:t>Nonhomologous</a:t>
            </a:r>
            <a:r>
              <a:rPr lang="en-US" altLang="zh-CN" sz="2400" b="1" dirty="0">
                <a:solidFill>
                  <a:srgbClr val="000000"/>
                </a:solidFill>
                <a:latin typeface="FrutigerLTStd-Bold"/>
              </a:rPr>
              <a:t> </a:t>
            </a:r>
            <a:r>
              <a:rPr lang="en-US" altLang="zh-CN" sz="2400" b="1" dirty="0" smtClean="0">
                <a:solidFill>
                  <a:srgbClr val="000000"/>
                </a:solidFill>
                <a:latin typeface="FrutigerLTStd-Bold"/>
              </a:rPr>
              <a:t>end joining </a:t>
            </a:r>
            <a:endParaRPr lang="zh-CN" altLang="en-US" sz="2400" dirty="0"/>
          </a:p>
        </p:txBody>
      </p:sp>
    </p:spTree>
    <p:extLst>
      <p:ext uri="{BB962C8B-B14F-4D97-AF65-F5344CB8AC3E}">
        <p14:creationId xmlns:p14="http://schemas.microsoft.com/office/powerpoint/2010/main" val="1150141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figure_12_3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80" y="1149849"/>
            <a:ext cx="5460252" cy="548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18632" y="1410575"/>
            <a:ext cx="6373368" cy="4708981"/>
          </a:xfrm>
          <a:prstGeom prst="rect">
            <a:avLst/>
          </a:prstGeom>
        </p:spPr>
        <p:txBody>
          <a:bodyPr wrap="square">
            <a:spAutoFit/>
          </a:bodyPr>
          <a:lstStyle/>
          <a:p>
            <a:r>
              <a:rPr lang="en-US" altLang="zh-CN" sz="1400" dirty="0" smtClean="0">
                <a:solidFill>
                  <a:srgbClr val="000000"/>
                </a:solidFill>
                <a:latin typeface="FrutigerLTStd-Light"/>
              </a:rPr>
              <a:t>(</a:t>
            </a:r>
            <a:r>
              <a:rPr lang="en-US" altLang="zh-CN" sz="1400" dirty="0">
                <a:solidFill>
                  <a:srgbClr val="000000"/>
                </a:solidFill>
                <a:latin typeface="FrutigerLTStd-Light"/>
              </a:rPr>
              <a:t>A) The BRCA1</a:t>
            </a:r>
          </a:p>
          <a:p>
            <a:r>
              <a:rPr lang="en-US" altLang="zh-CN" sz="1400" dirty="0">
                <a:solidFill>
                  <a:srgbClr val="000000"/>
                </a:solidFill>
                <a:latin typeface="FrutigerLTStd-Light"/>
              </a:rPr>
              <a:t>and BRCA2 proteins act, at least in part, as scaffolds to assemble a</a:t>
            </a:r>
          </a:p>
          <a:p>
            <a:r>
              <a:rPr lang="en-US" altLang="zh-CN" sz="1400" dirty="0">
                <a:solidFill>
                  <a:srgbClr val="000000"/>
                </a:solidFill>
                <a:latin typeface="FrutigerLTStd-Light"/>
              </a:rPr>
              <a:t>cohort of other DNA repair proteins into large physical complexes.</a:t>
            </a:r>
          </a:p>
          <a:p>
            <a:r>
              <a:rPr lang="en-US" altLang="zh-CN" sz="1400" dirty="0">
                <a:solidFill>
                  <a:srgbClr val="000000"/>
                </a:solidFill>
                <a:latin typeface="FrutigerLTStd-Light"/>
              </a:rPr>
              <a:t>Once assembled, these </a:t>
            </a:r>
            <a:r>
              <a:rPr lang="en-US" altLang="zh-CN" sz="1400" dirty="0" err="1">
                <a:solidFill>
                  <a:srgbClr val="000000"/>
                </a:solidFill>
                <a:latin typeface="FrutigerLTStd-Light"/>
              </a:rPr>
              <a:t>multiprotein</a:t>
            </a:r>
            <a:r>
              <a:rPr lang="en-US" altLang="zh-CN" sz="1400" dirty="0">
                <a:solidFill>
                  <a:srgbClr val="000000"/>
                </a:solidFill>
                <a:latin typeface="FrutigerLTStd-Light"/>
              </a:rPr>
              <a:t> complexes aid in the repair</a:t>
            </a:r>
          </a:p>
          <a:p>
            <a:r>
              <a:rPr lang="en-US" altLang="zh-CN" sz="1400" dirty="0">
                <a:solidFill>
                  <a:srgbClr val="000000"/>
                </a:solidFill>
                <a:latin typeface="FrutigerLTStd-Light"/>
              </a:rPr>
              <a:t>of </a:t>
            </a:r>
            <a:r>
              <a:rPr lang="en-US" altLang="zh-CN" sz="1400" dirty="0" err="1">
                <a:solidFill>
                  <a:srgbClr val="000000"/>
                </a:solidFill>
                <a:latin typeface="FrutigerLTStd-Light"/>
              </a:rPr>
              <a:t>dsDNA</a:t>
            </a:r>
            <a:r>
              <a:rPr lang="en-US" altLang="zh-CN" sz="1400" dirty="0">
                <a:solidFill>
                  <a:srgbClr val="000000"/>
                </a:solidFill>
                <a:latin typeface="FrutigerLTStd-Light"/>
              </a:rPr>
              <a:t> breaks, usually via homology-directed repair (HR). For</a:t>
            </a:r>
          </a:p>
          <a:p>
            <a:r>
              <a:rPr lang="en-US" altLang="zh-CN" sz="1400" dirty="0">
                <a:solidFill>
                  <a:srgbClr val="000000"/>
                </a:solidFill>
                <a:latin typeface="FrutigerLTStd-Light"/>
              </a:rPr>
              <a:t>example, one exon of the </a:t>
            </a:r>
            <a:r>
              <a:rPr lang="en-US" altLang="zh-CN" sz="1400" i="1" dirty="0">
                <a:solidFill>
                  <a:srgbClr val="000000"/>
                </a:solidFill>
                <a:latin typeface="FrutigerLTStd-LightItalic"/>
              </a:rPr>
              <a:t>BRCA2 </a:t>
            </a:r>
            <a:r>
              <a:rPr lang="en-US" altLang="zh-CN" sz="1400" dirty="0">
                <a:solidFill>
                  <a:srgbClr val="000000"/>
                </a:solidFill>
                <a:latin typeface="FrutigerLTStd-Light"/>
              </a:rPr>
              <a:t>gene encodes eight copies of a</a:t>
            </a:r>
          </a:p>
          <a:p>
            <a:r>
              <a:rPr lang="en-US" altLang="zh-CN" sz="1400" dirty="0">
                <a:solidFill>
                  <a:srgbClr val="000000"/>
                </a:solidFill>
                <a:latin typeface="FrutigerLTStd-Light"/>
              </a:rPr>
              <a:t>“BRC domain” (</a:t>
            </a:r>
            <a:r>
              <a:rPr lang="en-US" altLang="zh-CN" sz="1400" i="1" dirty="0">
                <a:solidFill>
                  <a:srgbClr val="000000"/>
                </a:solidFill>
                <a:latin typeface="FrutigerLTStd-LightItalic"/>
              </a:rPr>
              <a:t>not shown</a:t>
            </a:r>
            <a:r>
              <a:rPr lang="en-US" altLang="zh-CN" sz="1400" dirty="0">
                <a:solidFill>
                  <a:srgbClr val="000000"/>
                </a:solidFill>
                <a:latin typeface="FrutigerLTStd-Light"/>
              </a:rPr>
              <a:t>); these aid in the recruitment of multiple</a:t>
            </a:r>
          </a:p>
          <a:p>
            <a:r>
              <a:rPr lang="en-US" altLang="zh-CN" sz="1400" dirty="0">
                <a:solidFill>
                  <a:srgbClr val="000000"/>
                </a:solidFill>
                <a:latin typeface="FrutigerLTStd-Light"/>
              </a:rPr>
              <a:t>RAD51 molecules, which form filaments and coat </a:t>
            </a:r>
            <a:r>
              <a:rPr lang="en-US" altLang="zh-CN" sz="1400" dirty="0" err="1">
                <a:solidFill>
                  <a:srgbClr val="000000"/>
                </a:solidFill>
                <a:latin typeface="FrutigerLTStd-Light"/>
              </a:rPr>
              <a:t>ssDNA</a:t>
            </a:r>
            <a:r>
              <a:rPr lang="en-US" altLang="zh-CN" sz="1400" dirty="0">
                <a:solidFill>
                  <a:srgbClr val="000000"/>
                </a:solidFill>
                <a:latin typeface="FrutigerLTStd-Light"/>
              </a:rPr>
              <a:t> strands</a:t>
            </a:r>
          </a:p>
          <a:p>
            <a:r>
              <a:rPr lang="en-US" altLang="zh-CN" sz="1400" dirty="0">
                <a:solidFill>
                  <a:srgbClr val="000000"/>
                </a:solidFill>
                <a:latin typeface="FrutigerLTStd-Light"/>
              </a:rPr>
              <a:t>as part of the HR process illustrated in Figure 12.31. The MRN</a:t>
            </a:r>
          </a:p>
          <a:p>
            <a:r>
              <a:rPr lang="en-US" altLang="zh-CN" sz="1400" dirty="0">
                <a:solidFill>
                  <a:srgbClr val="000000"/>
                </a:solidFill>
                <a:latin typeface="FrutigerLTStd-Light"/>
              </a:rPr>
              <a:t>complex, composed of MRE11, Rad50, and Nbs1, appears able to</a:t>
            </a:r>
          </a:p>
          <a:p>
            <a:r>
              <a:rPr lang="en-US" altLang="zh-CN" sz="1400" dirty="0">
                <a:solidFill>
                  <a:srgbClr val="000000"/>
                </a:solidFill>
                <a:latin typeface="FrutigerLTStd-Light"/>
              </a:rPr>
              <a:t>recognize the end created by a </a:t>
            </a:r>
            <a:r>
              <a:rPr lang="en-US" altLang="zh-CN" sz="1400" dirty="0" err="1">
                <a:solidFill>
                  <a:srgbClr val="000000"/>
                </a:solidFill>
                <a:latin typeface="FrutigerLTStd-Light"/>
              </a:rPr>
              <a:t>dsDNA</a:t>
            </a:r>
            <a:r>
              <a:rPr lang="en-US" altLang="zh-CN" sz="1400" dirty="0">
                <a:solidFill>
                  <a:srgbClr val="000000"/>
                </a:solidFill>
                <a:latin typeface="FrutigerLTStd-Light"/>
              </a:rPr>
              <a:t> break and to activate ATM</a:t>
            </a:r>
          </a:p>
          <a:p>
            <a:r>
              <a:rPr lang="en-US" altLang="zh-CN" sz="1400" dirty="0">
                <a:solidFill>
                  <a:srgbClr val="000000"/>
                </a:solidFill>
                <a:latin typeface="FrutigerLTStd-Light"/>
              </a:rPr>
              <a:t>kinase function in response. BRCA1 acts in different situations</a:t>
            </a:r>
          </a:p>
          <a:p>
            <a:r>
              <a:rPr lang="en-US" altLang="zh-CN" sz="1400" dirty="0">
                <a:solidFill>
                  <a:srgbClr val="000000"/>
                </a:solidFill>
                <a:latin typeface="FrutigerLTStd-Light"/>
              </a:rPr>
              <a:t>and locales (see panel B) as a scaffold for a variety of alternative</a:t>
            </a:r>
          </a:p>
          <a:p>
            <a:r>
              <a:rPr lang="en-US" altLang="zh-CN" sz="1400" dirty="0">
                <a:solidFill>
                  <a:srgbClr val="000000"/>
                </a:solidFill>
                <a:latin typeface="FrutigerLTStd-Light"/>
              </a:rPr>
              <a:t>partners, not all of which are concomitantly bound to BRCA1;</a:t>
            </a:r>
          </a:p>
          <a:p>
            <a:r>
              <a:rPr lang="en-US" altLang="zh-CN" sz="1400" dirty="0">
                <a:solidFill>
                  <a:srgbClr val="000000"/>
                </a:solidFill>
                <a:latin typeface="FrutigerLTStd-Light"/>
              </a:rPr>
              <a:t>for this reason, this image depicts a single complex that never</a:t>
            </a:r>
          </a:p>
          <a:p>
            <a:r>
              <a:rPr lang="en-US" altLang="zh-CN" sz="1400" dirty="0">
                <a:solidFill>
                  <a:srgbClr val="000000"/>
                </a:solidFill>
                <a:latin typeface="FrutigerLTStd-Light"/>
              </a:rPr>
              <a:t>exists in a living cell. Moreover, this image does not capture the</a:t>
            </a:r>
          </a:p>
          <a:p>
            <a:r>
              <a:rPr lang="en-US" altLang="zh-CN" sz="1400" dirty="0">
                <a:solidFill>
                  <a:srgbClr val="000000"/>
                </a:solidFill>
                <a:latin typeface="FrutigerLTStd-Light"/>
              </a:rPr>
              <a:t>full complexity of BRCA1-associated proteins. For example, in the</a:t>
            </a:r>
          </a:p>
          <a:p>
            <a:r>
              <a:rPr lang="en-US" altLang="zh-CN" sz="1400" dirty="0" err="1">
                <a:solidFill>
                  <a:srgbClr val="000000"/>
                </a:solidFill>
                <a:latin typeface="FrutigerLTStd-Light"/>
              </a:rPr>
              <a:t>hydroxyurea</a:t>
            </a:r>
            <a:r>
              <a:rPr lang="en-US" altLang="zh-CN" sz="1400" dirty="0">
                <a:solidFill>
                  <a:srgbClr val="000000"/>
                </a:solidFill>
                <a:latin typeface="FrutigerLTStd-Light"/>
              </a:rPr>
              <a:t>-induced nuclear spots containing stalled replication</a:t>
            </a:r>
          </a:p>
          <a:p>
            <a:r>
              <a:rPr lang="en-US" altLang="zh-CN" sz="1400" dirty="0">
                <a:solidFill>
                  <a:srgbClr val="000000"/>
                </a:solidFill>
                <a:latin typeface="FrutigerLTStd-Light"/>
              </a:rPr>
              <a:t>forks (see Figure 12.29A), additional proteins have been discovered</a:t>
            </a:r>
          </a:p>
          <a:p>
            <a:r>
              <a:rPr lang="en-US" altLang="zh-CN" sz="1400" dirty="0">
                <a:solidFill>
                  <a:srgbClr val="000000"/>
                </a:solidFill>
                <a:latin typeface="FrutigerLTStd-Light"/>
              </a:rPr>
              <a:t>beyond those depicted, including MDC1, RPA32, </a:t>
            </a:r>
            <a:r>
              <a:rPr lang="en-US" altLang="zh-CN" sz="1600" dirty="0">
                <a:solidFill>
                  <a:srgbClr val="000000"/>
                </a:solidFill>
                <a:latin typeface="TimesNewRomanPSMT"/>
              </a:rPr>
              <a:t>γ</a:t>
            </a:r>
            <a:r>
              <a:rPr lang="en-US" altLang="zh-CN" sz="1400" dirty="0">
                <a:solidFill>
                  <a:srgbClr val="000000"/>
                </a:solidFill>
                <a:latin typeface="FrutigerLTStd-Light"/>
              </a:rPr>
              <a:t>-H2AX, RNF8,</a:t>
            </a:r>
          </a:p>
          <a:p>
            <a:r>
              <a:rPr lang="en-US" altLang="zh-CN" sz="1400" dirty="0">
                <a:solidFill>
                  <a:srgbClr val="000000"/>
                </a:solidFill>
                <a:latin typeface="FrutigerLTStd-Light"/>
              </a:rPr>
              <a:t>RNF168, 53BP1, FANCD2, and FANC1.</a:t>
            </a:r>
            <a:endParaRPr lang="zh-CN" altLang="en-US" sz="1400" dirty="0"/>
          </a:p>
        </p:txBody>
      </p:sp>
      <p:sp>
        <p:nvSpPr>
          <p:cNvPr id="3" name="Rectangle 2"/>
          <p:cNvSpPr/>
          <p:nvPr/>
        </p:nvSpPr>
        <p:spPr>
          <a:xfrm>
            <a:off x="2797575" y="365797"/>
            <a:ext cx="7337265" cy="461665"/>
          </a:xfrm>
          <a:prstGeom prst="rect">
            <a:avLst/>
          </a:prstGeom>
        </p:spPr>
        <p:txBody>
          <a:bodyPr wrap="none">
            <a:spAutoFit/>
          </a:bodyPr>
          <a:lstStyle/>
          <a:p>
            <a:r>
              <a:rPr lang="en-US" altLang="zh-CN" sz="2400" b="1" dirty="0">
                <a:solidFill>
                  <a:srgbClr val="1271FF"/>
                </a:solidFill>
                <a:latin typeface="FrutigerLTStd-Bold"/>
              </a:rPr>
              <a:t>Figure 12.33 </a:t>
            </a:r>
            <a:r>
              <a:rPr lang="en-US" altLang="zh-CN" sz="2400" b="1" dirty="0">
                <a:solidFill>
                  <a:srgbClr val="000000"/>
                </a:solidFill>
                <a:latin typeface="FrutigerLTStd-Bold"/>
              </a:rPr>
              <a:t>BRCA1, BRCA2, and their partners </a:t>
            </a:r>
            <a:endParaRPr lang="zh-CN" altLang="en-US" sz="2400" dirty="0"/>
          </a:p>
        </p:txBody>
      </p:sp>
    </p:spTree>
    <p:extLst>
      <p:ext uri="{BB962C8B-B14F-4D97-AF65-F5344CB8AC3E}">
        <p14:creationId xmlns:p14="http://schemas.microsoft.com/office/powerpoint/2010/main" val="2922939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figure_12_3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1" y="1694811"/>
            <a:ext cx="6126479" cy="417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03136" y="1626815"/>
            <a:ext cx="4764024" cy="4247317"/>
          </a:xfrm>
          <a:prstGeom prst="rect">
            <a:avLst/>
          </a:prstGeom>
        </p:spPr>
        <p:txBody>
          <a:bodyPr wrap="square">
            <a:spAutoFit/>
          </a:bodyPr>
          <a:lstStyle/>
          <a:p>
            <a:r>
              <a:rPr lang="en-US" altLang="zh-CN" dirty="0">
                <a:latin typeface="FrutigerLTStd-Light"/>
              </a:rPr>
              <a:t>(B) The loss of </a:t>
            </a:r>
            <a:r>
              <a:rPr lang="en-US" altLang="zh-CN" dirty="0" smtClean="0">
                <a:latin typeface="FrutigerLTStd-Light"/>
              </a:rPr>
              <a:t>different partners </a:t>
            </a:r>
            <a:r>
              <a:rPr lang="en-US" altLang="zh-CN" dirty="0">
                <a:latin typeface="FrutigerLTStd-Light"/>
              </a:rPr>
              <a:t>of BRCA1 specifically affects different checkpoint </a:t>
            </a:r>
            <a:r>
              <a:rPr lang="en-US" altLang="zh-CN" dirty="0" smtClean="0">
                <a:latin typeface="FrutigerLTStd-Light"/>
              </a:rPr>
              <a:t>controls in </a:t>
            </a:r>
            <a:r>
              <a:rPr lang="en-US" altLang="zh-CN" dirty="0">
                <a:latin typeface="FrutigerLTStd-Light"/>
              </a:rPr>
              <a:t>the cell cycle, in addition to compromising the processes </a:t>
            </a:r>
            <a:r>
              <a:rPr lang="en-US" altLang="zh-CN" dirty="0" smtClean="0">
                <a:latin typeface="FrutigerLTStd-Light"/>
              </a:rPr>
              <a:t>of homologous </a:t>
            </a:r>
            <a:r>
              <a:rPr lang="en-US" altLang="zh-CN" dirty="0">
                <a:latin typeface="FrutigerLTStd-Light"/>
              </a:rPr>
              <a:t>recombination and homology-directed repair (HR). </a:t>
            </a:r>
            <a:r>
              <a:rPr lang="en-US" altLang="zh-CN" dirty="0" smtClean="0">
                <a:latin typeface="FrutigerLTStd-Light"/>
              </a:rPr>
              <a:t>This illustrates </a:t>
            </a:r>
            <a:r>
              <a:rPr lang="en-US" altLang="zh-CN" dirty="0">
                <a:latin typeface="FrutigerLTStd-Light"/>
              </a:rPr>
              <a:t>the central role that BRCA1 plays as a scaffolding for </a:t>
            </a:r>
            <a:r>
              <a:rPr lang="en-US" altLang="zh-CN" dirty="0" smtClean="0">
                <a:latin typeface="FrutigerLTStd-Light"/>
              </a:rPr>
              <a:t>a diverse </a:t>
            </a:r>
            <a:r>
              <a:rPr lang="en-US" altLang="zh-CN" dirty="0">
                <a:latin typeface="FrutigerLTStd-Light"/>
              </a:rPr>
              <a:t>array of proteins mediating a variety of processes </a:t>
            </a:r>
            <a:r>
              <a:rPr lang="en-US" altLang="zh-CN" dirty="0" smtClean="0">
                <a:latin typeface="FrutigerLTStd-Light"/>
              </a:rPr>
              <a:t>involving DNA </a:t>
            </a:r>
            <a:r>
              <a:rPr lang="en-US" altLang="zh-CN" dirty="0">
                <a:latin typeface="FrutigerLTStd-Light"/>
              </a:rPr>
              <a:t>function. The checkpoint controls ensure that a cell </a:t>
            </a:r>
            <a:r>
              <a:rPr lang="en-US" altLang="zh-CN" dirty="0" smtClean="0">
                <a:latin typeface="FrutigerLTStd-Light"/>
              </a:rPr>
              <a:t>halts before </a:t>
            </a:r>
            <a:r>
              <a:rPr lang="en-US" altLang="zh-CN" dirty="0">
                <a:latin typeface="FrutigerLTStd-Light"/>
              </a:rPr>
              <a:t>either S or M phase of the cell cycle if its genome </a:t>
            </a:r>
            <a:r>
              <a:rPr lang="en-US" altLang="zh-CN" dirty="0" smtClean="0">
                <a:latin typeface="FrutigerLTStd-Light"/>
              </a:rPr>
              <a:t>carries significant </a:t>
            </a:r>
            <a:r>
              <a:rPr lang="en-US" altLang="zh-CN" dirty="0">
                <a:latin typeface="FrutigerLTStd-Light"/>
              </a:rPr>
              <a:t>unrepaired lesions, such as DSBs (see Figure 8.4).</a:t>
            </a:r>
            <a:endParaRPr lang="zh-CN" altLang="en-US" dirty="0"/>
          </a:p>
        </p:txBody>
      </p:sp>
    </p:spTree>
    <p:extLst>
      <p:ext uri="{BB962C8B-B14F-4D97-AF65-F5344CB8AC3E}">
        <p14:creationId xmlns:p14="http://schemas.microsoft.com/office/powerpoint/2010/main" val="21003612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1314" y="2229916"/>
            <a:ext cx="9478297" cy="1311193"/>
          </a:xfrm>
          <a:prstGeom prst="rect">
            <a:avLst/>
          </a:prstGeom>
        </p:spPr>
        <p:txBody>
          <a:bodyPr wrap="square">
            <a:spAutoFit/>
          </a:bodyPr>
          <a:lstStyle/>
          <a:p>
            <a:pPr>
              <a:lnSpc>
                <a:spcPct val="150000"/>
              </a:lnSpc>
            </a:pPr>
            <a:r>
              <a:rPr lang="en-US" altLang="zh-CN" sz="2800" b="1" dirty="0">
                <a:solidFill>
                  <a:srgbClr val="1271FF"/>
                </a:solidFill>
                <a:latin typeface="ACaslonPro-Regular"/>
              </a:rPr>
              <a:t>12.11 </a:t>
            </a:r>
            <a:r>
              <a:rPr lang="en-US" altLang="zh-CN" sz="2800" b="1" dirty="0">
                <a:latin typeface="ACaslonPro-Regular"/>
              </a:rPr>
              <a:t>The karyotype of cancer cells is often changed </a:t>
            </a:r>
            <a:r>
              <a:rPr lang="en-US" altLang="zh-CN" sz="2800" b="1" dirty="0" smtClean="0">
                <a:latin typeface="ACaslonPro-Regular"/>
              </a:rPr>
              <a:t>through alterations </a:t>
            </a:r>
            <a:r>
              <a:rPr lang="en-US" altLang="zh-CN" sz="2800" b="1" dirty="0">
                <a:latin typeface="ACaslonPro-Regular"/>
              </a:rPr>
              <a:t>in chromosome structure</a:t>
            </a:r>
            <a:endParaRPr lang="zh-CN" altLang="en-US" sz="2800" b="1" dirty="0"/>
          </a:p>
        </p:txBody>
      </p:sp>
    </p:spTree>
    <p:extLst>
      <p:ext uri="{BB962C8B-B14F-4D97-AF65-F5344CB8AC3E}">
        <p14:creationId xmlns:p14="http://schemas.microsoft.com/office/powerpoint/2010/main" val="883838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figure_12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50" y="1809412"/>
            <a:ext cx="7390383" cy="4151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507224" y="909030"/>
            <a:ext cx="4684776" cy="5632311"/>
          </a:xfrm>
          <a:prstGeom prst="rect">
            <a:avLst/>
          </a:prstGeom>
        </p:spPr>
        <p:txBody>
          <a:bodyPr wrap="square">
            <a:spAutoFit/>
          </a:bodyPr>
          <a:lstStyle/>
          <a:p>
            <a:r>
              <a:rPr lang="en-US" altLang="zh-CN" dirty="0" smtClean="0">
                <a:solidFill>
                  <a:srgbClr val="000000"/>
                </a:solidFill>
                <a:latin typeface="FrutigerLTStd-Light"/>
              </a:rPr>
              <a:t>This graphic convention </a:t>
            </a:r>
            <a:r>
              <a:rPr lang="en-US" altLang="zh-CN" dirty="0">
                <a:solidFill>
                  <a:srgbClr val="000000"/>
                </a:solidFill>
                <a:latin typeface="FrutigerLTStd-Light"/>
              </a:rPr>
              <a:t>of depicting </a:t>
            </a:r>
            <a:r>
              <a:rPr lang="en-US" altLang="zh-CN" dirty="0" smtClean="0">
                <a:solidFill>
                  <a:srgbClr val="000000"/>
                </a:solidFill>
                <a:latin typeface="FrutigerLTStd-Light"/>
              </a:rPr>
              <a:t>chromosomal translocations </a:t>
            </a:r>
            <a:r>
              <a:rPr lang="en-US" altLang="zh-CN" dirty="0">
                <a:solidFill>
                  <a:srgbClr val="000000"/>
                </a:solidFill>
                <a:latin typeface="FrutigerLTStd-Light"/>
              </a:rPr>
              <a:t>places the </a:t>
            </a:r>
            <a:r>
              <a:rPr lang="en-US" altLang="zh-CN" dirty="0" smtClean="0">
                <a:solidFill>
                  <a:srgbClr val="000000"/>
                </a:solidFill>
                <a:latin typeface="FrutigerLTStd-Light"/>
              </a:rPr>
              <a:t>chromosomes around </a:t>
            </a:r>
            <a:r>
              <a:rPr lang="en-US" altLang="zh-CN" dirty="0">
                <a:solidFill>
                  <a:srgbClr val="000000"/>
                </a:solidFill>
                <a:latin typeface="FrutigerLTStd-Light"/>
              </a:rPr>
              <a:t>a circle according to their </a:t>
            </a:r>
            <a:r>
              <a:rPr lang="en-US" altLang="zh-CN" dirty="0" smtClean="0">
                <a:solidFill>
                  <a:srgbClr val="000000"/>
                </a:solidFill>
                <a:latin typeface="FrutigerLTStd-Light"/>
              </a:rPr>
              <a:t>number or </a:t>
            </a:r>
            <a:r>
              <a:rPr lang="en-US" altLang="zh-CN" dirty="0">
                <a:solidFill>
                  <a:srgbClr val="000000"/>
                </a:solidFill>
                <a:latin typeface="FrutigerLTStd-Light"/>
              </a:rPr>
              <a:t>letter (sometimes termed a </a:t>
            </a:r>
            <a:r>
              <a:rPr lang="en-US" altLang="zh-CN" dirty="0" err="1">
                <a:solidFill>
                  <a:srgbClr val="000000"/>
                </a:solidFill>
                <a:latin typeface="FrutigerLTStd-Light"/>
              </a:rPr>
              <a:t>Circos</a:t>
            </a:r>
            <a:r>
              <a:rPr lang="en-US" altLang="zh-CN" dirty="0">
                <a:solidFill>
                  <a:srgbClr val="000000"/>
                </a:solidFill>
                <a:latin typeface="FrutigerLTStd-Light"/>
              </a:rPr>
              <a:t> </a:t>
            </a:r>
            <a:r>
              <a:rPr lang="en-US" altLang="zh-CN" dirty="0" smtClean="0">
                <a:solidFill>
                  <a:srgbClr val="000000"/>
                </a:solidFill>
                <a:latin typeface="FrutigerLTStd-Light"/>
              </a:rPr>
              <a:t>plot) with </a:t>
            </a:r>
            <a:r>
              <a:rPr lang="en-US" altLang="zh-CN" dirty="0">
                <a:solidFill>
                  <a:srgbClr val="000000"/>
                </a:solidFill>
                <a:latin typeface="FrutigerLTStd-Light"/>
              </a:rPr>
              <a:t>fusions between previously </a:t>
            </a:r>
            <a:r>
              <a:rPr lang="en-US" altLang="zh-CN" dirty="0" smtClean="0">
                <a:solidFill>
                  <a:srgbClr val="000000"/>
                </a:solidFill>
                <a:latin typeface="FrutigerLTStd-Light"/>
              </a:rPr>
              <a:t>unlinked chromosomal </a:t>
            </a:r>
            <a:r>
              <a:rPr lang="en-US" altLang="zh-CN" dirty="0">
                <a:solidFill>
                  <a:srgbClr val="000000"/>
                </a:solidFill>
                <a:latin typeface="FrutigerLTStd-Light"/>
              </a:rPr>
              <a:t>segments depicted </a:t>
            </a:r>
            <a:r>
              <a:rPr lang="en-US" altLang="zh-CN" dirty="0" smtClean="0">
                <a:solidFill>
                  <a:srgbClr val="000000"/>
                </a:solidFill>
                <a:latin typeface="FrutigerLTStd-Light"/>
              </a:rPr>
              <a:t>by </a:t>
            </a:r>
            <a:r>
              <a:rPr lang="en-US" altLang="zh-CN" i="1" dirty="0" smtClean="0">
                <a:solidFill>
                  <a:srgbClr val="000000"/>
                </a:solidFill>
                <a:latin typeface="FrutigerLTStd-LightItalic"/>
              </a:rPr>
              <a:t>purple </a:t>
            </a:r>
            <a:r>
              <a:rPr lang="en-US" altLang="zh-CN" dirty="0">
                <a:solidFill>
                  <a:srgbClr val="000000"/>
                </a:solidFill>
                <a:latin typeface="FrutigerLTStd-Light"/>
              </a:rPr>
              <a:t>lines. </a:t>
            </a:r>
            <a:r>
              <a:rPr lang="en-US" altLang="zh-CN" dirty="0">
                <a:solidFill>
                  <a:srgbClr val="00B050"/>
                </a:solidFill>
                <a:latin typeface="FrutigerLTStd-Light"/>
              </a:rPr>
              <a:t>Short </a:t>
            </a:r>
            <a:r>
              <a:rPr lang="en-US" altLang="zh-CN" i="1" dirty="0">
                <a:solidFill>
                  <a:srgbClr val="00B050"/>
                </a:solidFill>
                <a:latin typeface="FrutigerLTStd-LightItalic"/>
              </a:rPr>
              <a:t>green </a:t>
            </a:r>
            <a:r>
              <a:rPr lang="en-US" altLang="zh-CN" dirty="0">
                <a:solidFill>
                  <a:srgbClr val="00B050"/>
                </a:solidFill>
                <a:latin typeface="FrutigerLTStd-Light"/>
              </a:rPr>
              <a:t>ticks </a:t>
            </a:r>
            <a:r>
              <a:rPr lang="en-US" altLang="zh-CN" dirty="0" smtClean="0">
                <a:solidFill>
                  <a:srgbClr val="00B050"/>
                </a:solidFill>
                <a:latin typeface="FrutigerLTStd-Light"/>
              </a:rPr>
              <a:t>pointing toward </a:t>
            </a:r>
            <a:r>
              <a:rPr lang="en-US" altLang="zh-CN" dirty="0">
                <a:solidFill>
                  <a:srgbClr val="00B050"/>
                </a:solidFill>
                <a:latin typeface="FrutigerLTStd-Light"/>
              </a:rPr>
              <a:t>the center of the circle </a:t>
            </a:r>
            <a:r>
              <a:rPr lang="en-US" altLang="zh-CN" dirty="0" smtClean="0">
                <a:solidFill>
                  <a:srgbClr val="00B050"/>
                </a:solidFill>
                <a:latin typeface="FrutigerLTStd-Light"/>
              </a:rPr>
              <a:t>indicate regions </a:t>
            </a:r>
            <a:r>
              <a:rPr lang="en-US" altLang="zh-CN" dirty="0">
                <a:solidFill>
                  <a:srgbClr val="00B050"/>
                </a:solidFill>
                <a:latin typeface="FrutigerLTStd-Light"/>
              </a:rPr>
              <a:t>of local </a:t>
            </a:r>
            <a:r>
              <a:rPr lang="en-US" altLang="zh-CN" dirty="0" err="1" smtClean="0">
                <a:solidFill>
                  <a:srgbClr val="00B050"/>
                </a:solidFill>
                <a:latin typeface="FrutigerLTStd-Light"/>
              </a:rPr>
              <a:t>intrachromosomal</a:t>
            </a:r>
            <a:r>
              <a:rPr lang="en-US" altLang="zh-CN" dirty="0" smtClean="0">
                <a:solidFill>
                  <a:srgbClr val="00B050"/>
                </a:solidFill>
                <a:latin typeface="FrutigerLTStd-Light"/>
              </a:rPr>
              <a:t> rearrangements</a:t>
            </a:r>
            <a:r>
              <a:rPr lang="en-US" altLang="zh-CN" dirty="0">
                <a:solidFill>
                  <a:srgbClr val="00B050"/>
                </a:solidFill>
                <a:latin typeface="FrutigerLTStd-Light"/>
              </a:rPr>
              <a:t>, including </a:t>
            </a:r>
            <a:r>
              <a:rPr lang="en-US" altLang="zh-CN" dirty="0" smtClean="0">
                <a:solidFill>
                  <a:srgbClr val="00B050"/>
                </a:solidFill>
                <a:latin typeface="FrutigerLTStd-Light"/>
              </a:rPr>
              <a:t>translocations, small </a:t>
            </a:r>
            <a:r>
              <a:rPr lang="en-US" altLang="zh-CN" dirty="0">
                <a:solidFill>
                  <a:srgbClr val="00B050"/>
                </a:solidFill>
                <a:latin typeface="FrutigerLTStd-Light"/>
              </a:rPr>
              <a:t>amplifications, deletions, </a:t>
            </a:r>
            <a:r>
              <a:rPr lang="en-US" altLang="zh-CN" dirty="0" smtClean="0">
                <a:solidFill>
                  <a:srgbClr val="00B050"/>
                </a:solidFill>
                <a:latin typeface="FrutigerLTStd-Light"/>
              </a:rPr>
              <a:t>and inversions</a:t>
            </a:r>
            <a:r>
              <a:rPr lang="en-US" altLang="zh-CN" dirty="0">
                <a:solidFill>
                  <a:srgbClr val="00B050"/>
                </a:solidFill>
                <a:latin typeface="FrutigerLTStd-Light"/>
              </a:rPr>
              <a:t>.</a:t>
            </a:r>
            <a:r>
              <a:rPr lang="en-US" altLang="zh-CN" dirty="0">
                <a:solidFill>
                  <a:srgbClr val="000000"/>
                </a:solidFill>
                <a:latin typeface="FrutigerLTStd-Light"/>
              </a:rPr>
              <a:t> The genomes of two </a:t>
            </a:r>
            <a:r>
              <a:rPr lang="en-US" altLang="zh-CN" dirty="0" smtClean="0">
                <a:solidFill>
                  <a:srgbClr val="000000"/>
                </a:solidFill>
                <a:latin typeface="FrutigerLTStd-Light"/>
              </a:rPr>
              <a:t>head and- neck </a:t>
            </a:r>
            <a:r>
              <a:rPr lang="en-US" altLang="zh-CN" dirty="0">
                <a:solidFill>
                  <a:srgbClr val="000000"/>
                </a:solidFill>
                <a:latin typeface="FrutigerLTStd-Light"/>
              </a:rPr>
              <a:t>squamous cell </a:t>
            </a:r>
            <a:r>
              <a:rPr lang="en-US" altLang="zh-CN" dirty="0" smtClean="0">
                <a:solidFill>
                  <a:srgbClr val="000000"/>
                </a:solidFill>
                <a:latin typeface="FrutigerLTStd-Light"/>
              </a:rPr>
              <a:t>carcinomas (HNSCCs</a:t>
            </a:r>
            <a:r>
              <a:rPr lang="en-US" altLang="zh-CN" dirty="0">
                <a:solidFill>
                  <a:srgbClr val="000000"/>
                </a:solidFill>
                <a:latin typeface="FrutigerLTStd-Light"/>
              </a:rPr>
              <a:t>) of smokers—a </a:t>
            </a:r>
            <a:r>
              <a:rPr lang="en-US" altLang="zh-CN" dirty="0" smtClean="0">
                <a:solidFill>
                  <a:srgbClr val="000000"/>
                </a:solidFill>
                <a:latin typeface="FrutigerLTStd-Light"/>
              </a:rPr>
              <a:t>tongue and </a:t>
            </a:r>
            <a:r>
              <a:rPr lang="en-US" altLang="zh-CN" dirty="0">
                <a:solidFill>
                  <a:srgbClr val="000000"/>
                </a:solidFill>
                <a:latin typeface="FrutigerLTStd-Light"/>
              </a:rPr>
              <a:t>a </a:t>
            </a:r>
            <a:r>
              <a:rPr lang="en-US" altLang="zh-CN" dirty="0" err="1">
                <a:solidFill>
                  <a:srgbClr val="000000"/>
                </a:solidFill>
                <a:latin typeface="FrutigerLTStd-Light"/>
              </a:rPr>
              <a:t>hypopharyngeal</a:t>
            </a:r>
            <a:r>
              <a:rPr lang="en-US" altLang="zh-CN" dirty="0">
                <a:solidFill>
                  <a:srgbClr val="000000"/>
                </a:solidFill>
                <a:latin typeface="FrutigerLTStd-Light"/>
              </a:rPr>
              <a:t> </a:t>
            </a:r>
            <a:r>
              <a:rPr lang="en-US" altLang="zh-CN" dirty="0" smtClean="0">
                <a:solidFill>
                  <a:srgbClr val="000000"/>
                </a:solidFill>
                <a:latin typeface="FrutigerLTStd-Light"/>
              </a:rPr>
              <a:t>carcinoma— are </a:t>
            </a:r>
            <a:r>
              <a:rPr lang="en-US" altLang="zh-CN" dirty="0">
                <a:solidFill>
                  <a:srgbClr val="000000"/>
                </a:solidFill>
                <a:latin typeface="FrutigerLTStd-Light"/>
              </a:rPr>
              <a:t>depicted here. None of </a:t>
            </a:r>
            <a:r>
              <a:rPr lang="en-US" altLang="zh-CN" dirty="0" smtClean="0">
                <a:solidFill>
                  <a:srgbClr val="000000"/>
                </a:solidFill>
                <a:latin typeface="FrutigerLTStd-Light"/>
              </a:rPr>
              <a:t>these translocations </a:t>
            </a:r>
            <a:r>
              <a:rPr lang="en-US" altLang="zh-CN" dirty="0">
                <a:solidFill>
                  <a:srgbClr val="000000"/>
                </a:solidFill>
                <a:latin typeface="FrutigerLTStd-Light"/>
              </a:rPr>
              <a:t>was associated with </a:t>
            </a:r>
            <a:r>
              <a:rPr lang="en-US" altLang="zh-CN" dirty="0" smtClean="0">
                <a:solidFill>
                  <a:srgbClr val="000000"/>
                </a:solidFill>
                <a:latin typeface="FrutigerLTStd-Light"/>
              </a:rPr>
              <a:t>a recurrent </a:t>
            </a:r>
            <a:r>
              <a:rPr lang="en-US" altLang="zh-CN" dirty="0">
                <a:solidFill>
                  <a:srgbClr val="000000"/>
                </a:solidFill>
                <a:latin typeface="FrutigerLTStd-Light"/>
              </a:rPr>
              <a:t>translocation documented </a:t>
            </a:r>
            <a:r>
              <a:rPr lang="en-US" altLang="zh-CN" dirty="0" smtClean="0">
                <a:solidFill>
                  <a:srgbClr val="000000"/>
                </a:solidFill>
                <a:latin typeface="FrutigerLTStd-Light"/>
              </a:rPr>
              <a:t>in other </a:t>
            </a:r>
            <a:r>
              <a:rPr lang="en-US" altLang="zh-CN" dirty="0">
                <a:solidFill>
                  <a:srgbClr val="000000"/>
                </a:solidFill>
                <a:latin typeface="FrutigerLTStd-Light"/>
              </a:rPr>
              <a:t>similar tumors.</a:t>
            </a:r>
            <a:endParaRPr lang="zh-CN" altLang="en-US" dirty="0"/>
          </a:p>
        </p:txBody>
      </p:sp>
      <p:sp>
        <p:nvSpPr>
          <p:cNvPr id="3" name="Rectangle 2"/>
          <p:cNvSpPr/>
          <p:nvPr/>
        </p:nvSpPr>
        <p:spPr>
          <a:xfrm>
            <a:off x="1540780" y="323174"/>
            <a:ext cx="9191387" cy="830997"/>
          </a:xfrm>
          <a:prstGeom prst="rect">
            <a:avLst/>
          </a:prstGeom>
        </p:spPr>
        <p:txBody>
          <a:bodyPr wrap="square">
            <a:spAutoFit/>
          </a:bodyPr>
          <a:lstStyle/>
          <a:p>
            <a:r>
              <a:rPr lang="en-US" altLang="zh-CN" sz="2400" b="1" dirty="0">
                <a:solidFill>
                  <a:srgbClr val="1271FF"/>
                </a:solidFill>
                <a:latin typeface="FrutigerLTStd-Bold"/>
              </a:rPr>
              <a:t>Figure 12.34 </a:t>
            </a:r>
            <a:r>
              <a:rPr lang="en-US" altLang="zh-CN" sz="2400" b="1" dirty="0">
                <a:solidFill>
                  <a:srgbClr val="000000"/>
                </a:solidFill>
                <a:latin typeface="FrutigerLTStd-Bold"/>
              </a:rPr>
              <a:t>Chromosomal translocations in head-and-neck carcinomas of smokers </a:t>
            </a:r>
            <a:endParaRPr lang="zh-CN" altLang="en-US" sz="2400" dirty="0"/>
          </a:p>
        </p:txBody>
      </p:sp>
    </p:spTree>
    <p:extLst>
      <p:ext uri="{BB962C8B-B14F-4D97-AF65-F5344CB8AC3E}">
        <p14:creationId xmlns:p14="http://schemas.microsoft.com/office/powerpoint/2010/main" val="16776233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figure_12_3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98" y="687103"/>
            <a:ext cx="6422526" cy="383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85850" y="4608195"/>
            <a:ext cx="10677525" cy="2031325"/>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development of large-scale </a:t>
            </a:r>
            <a:r>
              <a:rPr lang="en-US" altLang="zh-CN" dirty="0" smtClean="0">
                <a:solidFill>
                  <a:srgbClr val="000000"/>
                </a:solidFill>
                <a:latin typeface="FrutigerLTStd-Light"/>
              </a:rPr>
              <a:t>sequencing technologies </a:t>
            </a:r>
            <a:r>
              <a:rPr lang="en-US" altLang="zh-CN" dirty="0">
                <a:solidFill>
                  <a:srgbClr val="000000"/>
                </a:solidFill>
                <a:latin typeface="FrutigerLTStd-Light"/>
              </a:rPr>
              <a:t>has made it possible to discover certain types </a:t>
            </a:r>
            <a:r>
              <a:rPr lang="en-US" altLang="zh-CN" dirty="0" smtClean="0">
                <a:solidFill>
                  <a:srgbClr val="000000"/>
                </a:solidFill>
                <a:latin typeface="FrutigerLTStd-Light"/>
              </a:rPr>
              <a:t>of chromosomal </a:t>
            </a:r>
            <a:r>
              <a:rPr lang="en-US" altLang="zh-CN" dirty="0">
                <a:solidFill>
                  <a:srgbClr val="000000"/>
                </a:solidFill>
                <a:latin typeface="FrutigerLTStd-Light"/>
              </a:rPr>
              <a:t>damage that previously eluded detection</a:t>
            </a:r>
            <a:r>
              <a:rPr lang="en-US" altLang="zh-CN" dirty="0" smtClean="0">
                <a:solidFill>
                  <a:srgbClr val="000000"/>
                </a:solidFill>
                <a:latin typeface="FrutigerLTStd-Light"/>
              </a:rPr>
              <a:t>. (</a:t>
            </a:r>
            <a:r>
              <a:rPr lang="en-US" altLang="zh-CN" dirty="0">
                <a:solidFill>
                  <a:srgbClr val="000000"/>
                </a:solidFill>
                <a:latin typeface="FrutigerLTStd-Light"/>
              </a:rPr>
              <a:t>A) In the genome of a thyroid carcinoma, a cluster of </a:t>
            </a:r>
            <a:r>
              <a:rPr lang="en-US" altLang="zh-CN" dirty="0" smtClean="0">
                <a:solidFill>
                  <a:srgbClr val="000000"/>
                </a:solidFill>
                <a:latin typeface="FrutigerLTStd-Light"/>
              </a:rPr>
              <a:t>77 distinct </a:t>
            </a:r>
            <a:r>
              <a:rPr lang="en-US" altLang="zh-CN" dirty="0">
                <a:solidFill>
                  <a:srgbClr val="000000"/>
                </a:solidFill>
                <a:latin typeface="FrutigerLTStd-Light"/>
              </a:rPr>
              <a:t>chromosomal rearrangements affecting the short arm </a:t>
            </a:r>
            <a:r>
              <a:rPr lang="en-US" altLang="zh-CN" dirty="0" smtClean="0">
                <a:solidFill>
                  <a:srgbClr val="000000"/>
                </a:solidFill>
                <a:latin typeface="FrutigerLTStd-Light"/>
              </a:rPr>
              <a:t>of chromosome </a:t>
            </a:r>
            <a:r>
              <a:rPr lang="en-US" altLang="zh-CN" dirty="0">
                <a:solidFill>
                  <a:srgbClr val="000000"/>
                </a:solidFill>
                <a:latin typeface="FrutigerLTStd-Light"/>
              </a:rPr>
              <a:t>9 (i.e., 9p) have been documented. Each of the </a:t>
            </a:r>
            <a:r>
              <a:rPr lang="en-US" altLang="zh-CN" dirty="0" smtClean="0">
                <a:solidFill>
                  <a:srgbClr val="000000"/>
                </a:solidFill>
                <a:latin typeface="FrutigerLTStd-Light"/>
              </a:rPr>
              <a:t>lines indicates </a:t>
            </a:r>
            <a:r>
              <a:rPr lang="en-US" altLang="zh-CN" dirty="0">
                <a:solidFill>
                  <a:srgbClr val="000000"/>
                </a:solidFill>
                <a:latin typeface="FrutigerLTStd-Light"/>
              </a:rPr>
              <a:t>the direct fusion of two DNA segments that are </a:t>
            </a:r>
            <a:r>
              <a:rPr lang="en-US" altLang="zh-CN" dirty="0" smtClean="0">
                <a:solidFill>
                  <a:srgbClr val="000000"/>
                </a:solidFill>
                <a:latin typeface="FrutigerLTStd-Light"/>
              </a:rPr>
              <a:t>normally located </a:t>
            </a:r>
            <a:r>
              <a:rPr lang="en-US" altLang="zh-CN" dirty="0">
                <a:solidFill>
                  <a:srgbClr val="000000"/>
                </a:solidFill>
                <a:latin typeface="FrutigerLTStd-Light"/>
              </a:rPr>
              <a:t>at some distance from one another in this </a:t>
            </a:r>
            <a:r>
              <a:rPr lang="en-US" altLang="zh-CN" dirty="0" smtClean="0">
                <a:solidFill>
                  <a:srgbClr val="000000"/>
                </a:solidFill>
                <a:latin typeface="FrutigerLTStd-Light"/>
              </a:rPr>
              <a:t>chromosomal arm</a:t>
            </a:r>
            <a:r>
              <a:rPr lang="en-US" altLang="zh-CN" dirty="0">
                <a:solidFill>
                  <a:srgbClr val="000000"/>
                </a:solidFill>
                <a:latin typeface="FrutigerLTStd-Light"/>
              </a:rPr>
              <a:t>; these rearrangements involve four distinct types of </a:t>
            </a:r>
            <a:r>
              <a:rPr lang="en-US" altLang="zh-CN" dirty="0" smtClean="0">
                <a:solidFill>
                  <a:srgbClr val="000000"/>
                </a:solidFill>
                <a:latin typeface="FrutigerLTStd-Light"/>
              </a:rPr>
              <a:t>changes in </a:t>
            </a:r>
            <a:r>
              <a:rPr lang="en-US" altLang="zh-CN" dirty="0">
                <a:solidFill>
                  <a:srgbClr val="000000"/>
                </a:solidFill>
                <a:latin typeface="FrutigerLTStd-Light"/>
              </a:rPr>
              <a:t>DNA configuration (</a:t>
            </a:r>
            <a:r>
              <a:rPr lang="en-US" altLang="zh-CN" i="1" dirty="0">
                <a:solidFill>
                  <a:srgbClr val="000000"/>
                </a:solidFill>
                <a:latin typeface="FrutigerLTStd-LightItalic"/>
              </a:rPr>
              <a:t>upper right</a:t>
            </a:r>
            <a:r>
              <a:rPr lang="en-US" altLang="zh-CN" dirty="0">
                <a:solidFill>
                  <a:srgbClr val="000000"/>
                </a:solidFill>
                <a:latin typeface="FrutigerLTStd-Light"/>
              </a:rPr>
              <a:t>).</a:t>
            </a:r>
            <a:endParaRPr lang="zh-CN" altLang="en-US" dirty="0"/>
          </a:p>
        </p:txBody>
      </p:sp>
      <p:sp>
        <p:nvSpPr>
          <p:cNvPr id="3" name="Rectangle 2"/>
          <p:cNvSpPr/>
          <p:nvPr/>
        </p:nvSpPr>
        <p:spPr>
          <a:xfrm>
            <a:off x="7150668" y="1149116"/>
            <a:ext cx="4362450" cy="1200329"/>
          </a:xfrm>
          <a:prstGeom prst="rect">
            <a:avLst/>
          </a:prstGeom>
        </p:spPr>
        <p:txBody>
          <a:bodyPr wrap="square">
            <a:spAutoFit/>
          </a:bodyPr>
          <a:lstStyle/>
          <a:p>
            <a:r>
              <a:rPr lang="en-US" altLang="zh-CN" sz="2400" b="1" dirty="0">
                <a:solidFill>
                  <a:srgbClr val="1271FF"/>
                </a:solidFill>
                <a:latin typeface="FrutigerLTStd-Bold"/>
              </a:rPr>
              <a:t>Figure 12.35 </a:t>
            </a:r>
            <a:r>
              <a:rPr lang="en-US" altLang="zh-CN" sz="2400" b="1" dirty="0">
                <a:solidFill>
                  <a:srgbClr val="000000"/>
                </a:solidFill>
                <a:latin typeface="FrutigerLTStd-Bold"/>
              </a:rPr>
              <a:t>Localized firestorms of </a:t>
            </a:r>
            <a:r>
              <a:rPr lang="en-US" altLang="zh-CN" sz="2400" b="1" dirty="0" smtClean="0">
                <a:solidFill>
                  <a:srgbClr val="000000"/>
                </a:solidFill>
                <a:latin typeface="FrutigerLTStd-Bold"/>
              </a:rPr>
              <a:t>chromosomal rearrangement </a:t>
            </a:r>
            <a:endParaRPr lang="zh-CN" altLang="en-US" sz="2400" dirty="0"/>
          </a:p>
        </p:txBody>
      </p:sp>
    </p:spTree>
    <p:extLst>
      <p:ext uri="{BB962C8B-B14F-4D97-AF65-F5344CB8AC3E}">
        <p14:creationId xmlns:p14="http://schemas.microsoft.com/office/powerpoint/2010/main" val="3183421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752" y="2937665"/>
            <a:ext cx="9899904" cy="1538883"/>
          </a:xfrm>
          <a:prstGeom prst="rect">
            <a:avLst/>
          </a:prstGeom>
        </p:spPr>
        <p:txBody>
          <a:bodyPr wrap="square">
            <a:spAutoFit/>
          </a:bodyPr>
          <a:lstStyle/>
          <a:p>
            <a:r>
              <a:rPr lang="en-US" altLang="zh-CN" dirty="0">
                <a:latin typeface="UtopiaStd-Regular"/>
              </a:rPr>
              <a:t>The basic replication </a:t>
            </a:r>
            <a:r>
              <a:rPr lang="en-US" altLang="zh-CN" dirty="0" smtClean="0">
                <a:latin typeface="UtopiaStd-Regular"/>
              </a:rPr>
              <a:t>machinery</a:t>
            </a:r>
            <a:r>
              <a:rPr lang="zh-CN" altLang="en-US" dirty="0" smtClean="0">
                <a:latin typeface="UtopiaStd-Regular"/>
              </a:rPr>
              <a:t> </a:t>
            </a:r>
            <a:r>
              <a:rPr lang="en-US" altLang="zh-CN" dirty="0" smtClean="0">
                <a:latin typeface="UtopiaStd-Regular"/>
              </a:rPr>
              <a:t>in </a:t>
            </a:r>
            <a:r>
              <a:rPr lang="en-US" altLang="zh-CN" dirty="0">
                <a:latin typeface="UtopiaStd-Regular"/>
              </a:rPr>
              <a:t>the cell nucleus is powered by the actions of three polymerases, pol-</a:t>
            </a:r>
            <a:r>
              <a:rPr lang="en-US" altLang="zh-CN" sz="2000" dirty="0">
                <a:latin typeface="TimesNewRomanPSMT"/>
              </a:rPr>
              <a:t>α</a:t>
            </a:r>
            <a:r>
              <a:rPr lang="en-US" altLang="zh-CN" dirty="0">
                <a:latin typeface="UtopiaStd-Regular"/>
              </a:rPr>
              <a:t>, pol-</a:t>
            </a:r>
            <a:r>
              <a:rPr lang="en-US" altLang="zh-CN" sz="2000" dirty="0">
                <a:latin typeface="TimesNewRomanPSMT"/>
              </a:rPr>
              <a:t>δ</a:t>
            </a:r>
            <a:r>
              <a:rPr lang="en-US" altLang="zh-CN" dirty="0">
                <a:latin typeface="UtopiaStd-Regular"/>
              </a:rPr>
              <a:t>, </a:t>
            </a:r>
            <a:r>
              <a:rPr lang="en-US" altLang="zh-CN" dirty="0" smtClean="0">
                <a:latin typeface="UtopiaStd-Regular"/>
              </a:rPr>
              <a:t>and</a:t>
            </a:r>
            <a:r>
              <a:rPr lang="zh-CN" altLang="en-US" dirty="0" smtClean="0">
                <a:latin typeface="UtopiaStd-Regular"/>
              </a:rPr>
              <a:t> </a:t>
            </a:r>
            <a:r>
              <a:rPr lang="en-US" altLang="zh-CN" dirty="0" smtClean="0">
                <a:latin typeface="UtopiaStd-Regular"/>
              </a:rPr>
              <a:t>pol-</a:t>
            </a:r>
            <a:r>
              <a:rPr lang="en-US" altLang="zh-CN" sz="2000" dirty="0" smtClean="0">
                <a:latin typeface="TimesNewRomanPSMT"/>
              </a:rPr>
              <a:t>ε</a:t>
            </a:r>
            <a:r>
              <a:rPr lang="en-US" altLang="zh-CN" dirty="0">
                <a:latin typeface="UtopiaStd-Regular"/>
              </a:rPr>
              <a:t>. (In all, 19 distinct DNA polymerase genes have been cataloged in the </a:t>
            </a:r>
            <a:r>
              <a:rPr lang="en-US" altLang="zh-CN" dirty="0" smtClean="0">
                <a:latin typeface="UtopiaStd-Regular"/>
              </a:rPr>
              <a:t>human</a:t>
            </a:r>
            <a:r>
              <a:rPr lang="zh-CN" altLang="en-US" dirty="0" smtClean="0">
                <a:latin typeface="UtopiaStd-Regular"/>
              </a:rPr>
              <a:t> </a:t>
            </a:r>
            <a:r>
              <a:rPr lang="en-US" altLang="zh-CN" dirty="0" smtClean="0">
                <a:latin typeface="UtopiaStd-Regular"/>
              </a:rPr>
              <a:t>genome</a:t>
            </a:r>
            <a:r>
              <a:rPr lang="en-US" altLang="zh-CN" dirty="0">
                <a:latin typeface="UtopiaStd-Regular"/>
              </a:rPr>
              <a:t>, and more are likely to be found; as will be apparent later, most of these </a:t>
            </a:r>
            <a:r>
              <a:rPr lang="en-US" altLang="zh-CN" dirty="0" smtClean="0">
                <a:latin typeface="UtopiaStd-Regular"/>
              </a:rPr>
              <a:t>are</a:t>
            </a:r>
            <a:r>
              <a:rPr lang="zh-CN" altLang="en-US" dirty="0" smtClean="0">
                <a:latin typeface="UtopiaStd-Regular"/>
              </a:rPr>
              <a:t> </a:t>
            </a:r>
            <a:r>
              <a:rPr lang="en-US" altLang="zh-CN" dirty="0" smtClean="0">
                <a:latin typeface="UtopiaStd-Regular"/>
              </a:rPr>
              <a:t>not </a:t>
            </a:r>
            <a:r>
              <a:rPr lang="en-US" altLang="zh-CN" dirty="0">
                <a:latin typeface="UtopiaStd-Regular"/>
              </a:rPr>
              <a:t>involved in DNA replication per se but rather in the repair of damaged DNA molecules.)</a:t>
            </a:r>
            <a:endParaRPr lang="zh-CN" altLang="en-US" dirty="0"/>
          </a:p>
        </p:txBody>
      </p:sp>
      <p:sp>
        <p:nvSpPr>
          <p:cNvPr id="3" name="Rectangle 2"/>
          <p:cNvSpPr/>
          <p:nvPr/>
        </p:nvSpPr>
        <p:spPr>
          <a:xfrm>
            <a:off x="2243328" y="1056239"/>
            <a:ext cx="7769352" cy="830997"/>
          </a:xfrm>
          <a:prstGeom prst="rect">
            <a:avLst/>
          </a:prstGeom>
        </p:spPr>
        <p:txBody>
          <a:bodyPr wrap="square">
            <a:spAutoFit/>
          </a:bodyPr>
          <a:lstStyle/>
          <a:p>
            <a:r>
              <a:rPr lang="en-US" altLang="zh-CN" sz="2400" b="1" dirty="0">
                <a:solidFill>
                  <a:srgbClr val="0000FF"/>
                </a:solidFill>
                <a:latin typeface="ACaslonPro-Regular"/>
              </a:rPr>
              <a:t>12.4</a:t>
            </a:r>
            <a:r>
              <a:rPr lang="en-US" altLang="zh-CN" sz="2400" b="1" dirty="0">
                <a:latin typeface="ACaslonPro-Regular"/>
              </a:rPr>
              <a:t> Cell genomes are threatened by errors made </a:t>
            </a:r>
            <a:r>
              <a:rPr lang="en-US" altLang="zh-CN" sz="2400" b="1" dirty="0" smtClean="0">
                <a:latin typeface="ACaslonPro-Regular"/>
              </a:rPr>
              <a:t>during DNA </a:t>
            </a:r>
            <a:r>
              <a:rPr lang="en-US" altLang="zh-CN" sz="2400" b="1" dirty="0">
                <a:latin typeface="ACaslonPro-Regular"/>
              </a:rPr>
              <a:t>replication</a:t>
            </a:r>
            <a:endParaRPr lang="zh-CN" altLang="en-US" sz="2400" b="1" dirty="0"/>
          </a:p>
        </p:txBody>
      </p:sp>
    </p:spTree>
    <p:extLst>
      <p:ext uri="{BB962C8B-B14F-4D97-AF65-F5344CB8AC3E}">
        <p14:creationId xmlns:p14="http://schemas.microsoft.com/office/powerpoint/2010/main" val="14304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figure_12_35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473" y="297688"/>
            <a:ext cx="4168775"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32248" y="1164164"/>
            <a:ext cx="6342888" cy="3139321"/>
          </a:xfrm>
          <a:prstGeom prst="rect">
            <a:avLst/>
          </a:prstGeom>
        </p:spPr>
        <p:txBody>
          <a:bodyPr wrap="square">
            <a:spAutoFit/>
          </a:bodyPr>
          <a:lstStyle/>
          <a:p>
            <a:r>
              <a:rPr lang="en-US" altLang="zh-CN" dirty="0">
                <a:latin typeface="FrutigerLTStd-Light"/>
              </a:rPr>
              <a:t>(B) This scheme provides </a:t>
            </a:r>
            <a:r>
              <a:rPr lang="en-US" altLang="zh-CN" dirty="0" smtClean="0">
                <a:latin typeface="FrutigerLTStd-Light"/>
              </a:rPr>
              <a:t>one explanation </a:t>
            </a:r>
            <a:r>
              <a:rPr lang="en-US" altLang="zh-CN" dirty="0">
                <a:latin typeface="FrutigerLTStd-Light"/>
              </a:rPr>
              <a:t>of how this focal chromosomal rearrangement, </a:t>
            </a:r>
            <a:r>
              <a:rPr lang="en-US" altLang="zh-CN" dirty="0" smtClean="0">
                <a:latin typeface="FrutigerLTStd-Light"/>
              </a:rPr>
              <a:t>which has </a:t>
            </a:r>
            <a:r>
              <a:rPr lang="en-US" altLang="zh-CN" dirty="0">
                <a:latin typeface="FrutigerLTStd-Light"/>
              </a:rPr>
              <a:t>been termed </a:t>
            </a:r>
            <a:r>
              <a:rPr lang="en-US" altLang="zh-CN" i="1" dirty="0" err="1">
                <a:latin typeface="FrutigerLTStd-LightItalic"/>
              </a:rPr>
              <a:t>chromothripsis</a:t>
            </a:r>
            <a:r>
              <a:rPr lang="en-US" altLang="zh-CN" dirty="0">
                <a:latin typeface="FrutigerLTStd-Light"/>
              </a:rPr>
              <a:t>, may have arisen. The </a:t>
            </a:r>
            <a:r>
              <a:rPr lang="en-US" altLang="zh-CN" dirty="0" smtClean="0">
                <a:latin typeface="FrutigerLTStd-Light"/>
              </a:rPr>
              <a:t>mechanism that </a:t>
            </a:r>
            <a:r>
              <a:rPr lang="en-US" altLang="zh-CN" dirty="0">
                <a:latin typeface="FrutigerLTStd-Light"/>
              </a:rPr>
              <a:t>drives this localized shattering followed by </a:t>
            </a:r>
            <a:r>
              <a:rPr lang="en-US" altLang="zh-CN" dirty="0" smtClean="0">
                <a:latin typeface="FrutigerLTStd-Light"/>
              </a:rPr>
              <a:t>rejoining of chromosomal </a:t>
            </a:r>
            <a:r>
              <a:rPr lang="en-US" altLang="zh-CN" dirty="0">
                <a:latin typeface="FrutigerLTStd-Light"/>
              </a:rPr>
              <a:t>fragments has not been elucidated. According to </a:t>
            </a:r>
            <a:r>
              <a:rPr lang="en-US" altLang="zh-CN" dirty="0" smtClean="0">
                <a:latin typeface="FrutigerLTStd-Light"/>
              </a:rPr>
              <a:t>one attractive </a:t>
            </a:r>
            <a:r>
              <a:rPr lang="en-US" altLang="zh-CN" dirty="0">
                <a:latin typeface="FrutigerLTStd-Light"/>
              </a:rPr>
              <a:t>model, the formation of </a:t>
            </a:r>
            <a:r>
              <a:rPr lang="en-US" altLang="zh-CN" dirty="0" smtClean="0">
                <a:latin typeface="FrutigerLTStd-Light"/>
              </a:rPr>
              <a:t>single-chromosome-containing micronuclei </a:t>
            </a:r>
            <a:r>
              <a:rPr lang="en-US" altLang="zh-CN" dirty="0">
                <a:latin typeface="FrutigerLTStd-Light"/>
              </a:rPr>
              <a:t>(see Figure 12.38) results in individual </a:t>
            </a:r>
            <a:r>
              <a:rPr lang="en-US" altLang="zh-CN" dirty="0" smtClean="0">
                <a:latin typeface="FrutigerLTStd-Light"/>
              </a:rPr>
              <a:t>chromosomes undergoing </a:t>
            </a:r>
            <a:r>
              <a:rPr lang="en-US" altLang="zh-CN" dirty="0">
                <a:latin typeface="FrutigerLTStd-Light"/>
              </a:rPr>
              <a:t>extensive </a:t>
            </a:r>
            <a:r>
              <a:rPr lang="en-US" altLang="zh-CN" dirty="0" err="1">
                <a:latin typeface="FrutigerLTStd-Light"/>
              </a:rPr>
              <a:t>intrachromosomal</a:t>
            </a:r>
            <a:r>
              <a:rPr lang="en-US" altLang="zh-CN" dirty="0">
                <a:latin typeface="FrutigerLTStd-Light"/>
              </a:rPr>
              <a:t> rearrangement </a:t>
            </a:r>
            <a:r>
              <a:rPr lang="en-US" altLang="zh-CN" dirty="0" smtClean="0">
                <a:latin typeface="FrutigerLTStd-Light"/>
              </a:rPr>
              <a:t>prior to </a:t>
            </a:r>
            <a:r>
              <a:rPr lang="en-US" altLang="zh-CN" dirty="0">
                <a:latin typeface="FrutigerLTStd-Light"/>
              </a:rPr>
              <a:t>becoming </a:t>
            </a:r>
            <a:r>
              <a:rPr lang="en-US" altLang="zh-CN" dirty="0" err="1">
                <a:latin typeface="FrutigerLTStd-Light"/>
              </a:rPr>
              <a:t>reassociated</a:t>
            </a:r>
            <a:r>
              <a:rPr lang="en-US" altLang="zh-CN" dirty="0">
                <a:latin typeface="FrutigerLTStd-Light"/>
              </a:rPr>
              <a:t> with the larger complement </a:t>
            </a:r>
            <a:r>
              <a:rPr lang="en-US" altLang="zh-CN" dirty="0" smtClean="0">
                <a:latin typeface="FrutigerLTStd-Light"/>
              </a:rPr>
              <a:t>of chromosomes </a:t>
            </a:r>
            <a:r>
              <a:rPr lang="en-US" altLang="zh-CN" dirty="0">
                <a:latin typeface="FrutigerLTStd-Light"/>
              </a:rPr>
              <a:t>during a subsequent mitosis.</a:t>
            </a:r>
            <a:endParaRPr lang="zh-CN" altLang="en-US" dirty="0"/>
          </a:p>
        </p:txBody>
      </p:sp>
      <p:sp>
        <p:nvSpPr>
          <p:cNvPr id="3" name="TextBox 2"/>
          <p:cNvSpPr txBox="1"/>
          <p:nvPr/>
        </p:nvSpPr>
        <p:spPr>
          <a:xfrm>
            <a:off x="5980176" y="4956048"/>
            <a:ext cx="2159566" cy="369332"/>
          </a:xfrm>
          <a:prstGeom prst="rect">
            <a:avLst/>
          </a:prstGeom>
          <a:noFill/>
        </p:spPr>
        <p:txBody>
          <a:bodyPr wrap="none" rtlCol="0">
            <a:spAutoFit/>
          </a:bodyPr>
          <a:lstStyle/>
          <a:p>
            <a:r>
              <a:rPr lang="en-US" altLang="zh-CN" dirty="0" smtClean="0"/>
              <a:t>Mechanism not clear</a:t>
            </a:r>
            <a:endParaRPr lang="zh-CN" altLang="en-US" dirty="0"/>
          </a:p>
        </p:txBody>
      </p:sp>
    </p:spTree>
    <p:extLst>
      <p:ext uri="{BB962C8B-B14F-4D97-AF65-F5344CB8AC3E}">
        <p14:creationId xmlns:p14="http://schemas.microsoft.com/office/powerpoint/2010/main" val="26837001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figure_12_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81" y="2022176"/>
            <a:ext cx="8520113" cy="352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48898" y="788984"/>
            <a:ext cx="10499077" cy="523220"/>
          </a:xfrm>
          <a:prstGeom prst="rect">
            <a:avLst/>
          </a:prstGeom>
        </p:spPr>
        <p:txBody>
          <a:bodyPr wrap="square">
            <a:spAutoFit/>
          </a:bodyPr>
          <a:lstStyle/>
          <a:p>
            <a:r>
              <a:rPr lang="en-US" altLang="zh-CN" sz="2800" b="1" dirty="0">
                <a:solidFill>
                  <a:srgbClr val="1271FF"/>
                </a:solidFill>
                <a:latin typeface="Arial" panose="020B0604020202020204" pitchFamily="34" charset="0"/>
                <a:cs typeface="Arial" panose="020B0604020202020204" pitchFamily="34" charset="0"/>
              </a:rPr>
              <a:t>Figure 12.36 </a:t>
            </a:r>
            <a:r>
              <a:rPr lang="en-US" altLang="zh-CN" sz="2800" b="1" dirty="0">
                <a:solidFill>
                  <a:srgbClr val="000000"/>
                </a:solidFill>
                <a:latin typeface="Arial" panose="020B0604020202020204" pitchFamily="34" charset="0"/>
                <a:cs typeface="Arial" panose="020B0604020202020204" pitchFamily="34" charset="0"/>
              </a:rPr>
              <a:t>Chromosome instability in cultured cancer cells </a:t>
            </a:r>
            <a:endParaRPr lang="zh-CN" altLang="en-US" sz="2800" dirty="0">
              <a:latin typeface="Arial" panose="020B0604020202020204" pitchFamily="34" charset="0"/>
              <a:cs typeface="Arial" panose="020B0604020202020204" pitchFamily="34" charset="0"/>
            </a:endParaRPr>
          </a:p>
        </p:txBody>
      </p:sp>
      <p:sp>
        <p:nvSpPr>
          <p:cNvPr id="4" name="TextBox 3"/>
          <p:cNvSpPr txBox="1"/>
          <p:nvPr/>
        </p:nvSpPr>
        <p:spPr>
          <a:xfrm>
            <a:off x="3628102" y="5632771"/>
            <a:ext cx="1338828"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Normal cell</a:t>
            </a:r>
            <a:endParaRPr lang="zh-CN" altLang="en-US" dirty="0">
              <a:latin typeface="Arial" panose="020B0604020202020204" pitchFamily="34" charset="0"/>
              <a:cs typeface="Arial" panose="020B0604020202020204" pitchFamily="34" charset="0"/>
            </a:endParaRPr>
          </a:p>
        </p:txBody>
      </p:sp>
      <p:sp>
        <p:nvSpPr>
          <p:cNvPr id="5" name="Rectangle 4"/>
          <p:cNvSpPr/>
          <p:nvPr/>
        </p:nvSpPr>
        <p:spPr>
          <a:xfrm>
            <a:off x="7316068" y="5632771"/>
            <a:ext cx="2198038" cy="369332"/>
          </a:xfrm>
          <a:prstGeom prst="rect">
            <a:avLst/>
          </a:prstGeom>
        </p:spPr>
        <p:txBody>
          <a:bodyPr wrap="none">
            <a:spAutoFit/>
          </a:bodyPr>
          <a:lstStyle/>
          <a:p>
            <a:r>
              <a:rPr lang="en-US" altLang="zh-CN" dirty="0" smtClean="0">
                <a:solidFill>
                  <a:srgbClr val="000000"/>
                </a:solidFill>
                <a:latin typeface="Arial" panose="020B0604020202020204" pitchFamily="34" charset="0"/>
                <a:cs typeface="Arial" panose="020B0604020202020204" pitchFamily="34" charset="0"/>
              </a:rPr>
              <a:t>Breast </a:t>
            </a:r>
            <a:r>
              <a:rPr lang="en-US" altLang="zh-CN" dirty="0">
                <a:solidFill>
                  <a:srgbClr val="000000"/>
                </a:solidFill>
                <a:latin typeface="Arial" panose="020B0604020202020204" pitchFamily="34" charset="0"/>
                <a:cs typeface="Arial" panose="020B0604020202020204" pitchFamily="34" charset="0"/>
              </a:rPr>
              <a:t>cancer cells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7852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descr="figure_12_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242" y="1466793"/>
            <a:ext cx="8520113" cy="361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12242" y="757424"/>
            <a:ext cx="9386513" cy="461665"/>
          </a:xfrm>
          <a:prstGeom prst="rect">
            <a:avLst/>
          </a:prstGeom>
        </p:spPr>
        <p:txBody>
          <a:bodyPr wrap="square">
            <a:spAutoFit/>
          </a:bodyPr>
          <a:lstStyle/>
          <a:p>
            <a:r>
              <a:rPr lang="en-US" altLang="zh-CN" sz="2400" b="1" dirty="0">
                <a:solidFill>
                  <a:srgbClr val="1271FF"/>
                </a:solidFill>
                <a:latin typeface="FrutigerLTStd-Bold"/>
              </a:rPr>
              <a:t>Figure 12.37 </a:t>
            </a:r>
            <a:r>
              <a:rPr lang="en-US" altLang="zh-CN" sz="2400" b="1" dirty="0">
                <a:solidFill>
                  <a:srgbClr val="000000"/>
                </a:solidFill>
                <a:latin typeface="FrutigerLTStd-Bold"/>
              </a:rPr>
              <a:t>Chromosomal instability vs. gene mutation </a:t>
            </a:r>
            <a:endParaRPr lang="zh-CN" altLang="en-US" sz="2400" dirty="0"/>
          </a:p>
        </p:txBody>
      </p:sp>
      <p:sp>
        <p:nvSpPr>
          <p:cNvPr id="4" name="TextBox 3"/>
          <p:cNvSpPr txBox="1"/>
          <p:nvPr/>
        </p:nvSpPr>
        <p:spPr>
          <a:xfrm>
            <a:off x="3202024" y="5363060"/>
            <a:ext cx="6406947" cy="461665"/>
          </a:xfrm>
          <a:prstGeom prst="rect">
            <a:avLst/>
          </a:prstGeom>
          <a:noFill/>
        </p:spPr>
        <p:txBody>
          <a:bodyPr wrap="none" rtlCol="0">
            <a:spAutoFit/>
          </a:bodyPr>
          <a:lstStyle/>
          <a:p>
            <a:r>
              <a:rPr lang="en-US" altLang="zh-CN" sz="2400" b="1" dirty="0" smtClean="0"/>
              <a:t>Different mechanisms are involved in CIN vs MIN</a:t>
            </a:r>
            <a:endParaRPr lang="zh-CN" altLang="en-US" sz="2400" b="1" dirty="0"/>
          </a:p>
        </p:txBody>
      </p:sp>
      <p:sp>
        <p:nvSpPr>
          <p:cNvPr id="5" name="TextBox 4"/>
          <p:cNvSpPr txBox="1"/>
          <p:nvPr/>
        </p:nvSpPr>
        <p:spPr>
          <a:xfrm>
            <a:off x="3540385" y="6107842"/>
            <a:ext cx="5730223" cy="369332"/>
          </a:xfrm>
          <a:prstGeom prst="rect">
            <a:avLst/>
          </a:prstGeom>
          <a:noFill/>
        </p:spPr>
        <p:txBody>
          <a:bodyPr wrap="none" rtlCol="0">
            <a:spAutoFit/>
          </a:bodyPr>
          <a:lstStyle/>
          <a:p>
            <a:r>
              <a:rPr lang="en-US" altLang="zh-CN" dirty="0" smtClean="0"/>
              <a:t>CIN: Chromosomal instability;  MIN: microsatellite </a:t>
            </a:r>
            <a:r>
              <a:rPr lang="en-US" altLang="zh-CN" dirty="0" err="1" smtClean="0"/>
              <a:t>intability</a:t>
            </a:r>
            <a:endParaRPr lang="zh-CN" altLang="en-US" dirty="0"/>
          </a:p>
        </p:txBody>
      </p:sp>
    </p:spTree>
    <p:extLst>
      <p:ext uri="{BB962C8B-B14F-4D97-AF65-F5344CB8AC3E}">
        <p14:creationId xmlns:p14="http://schemas.microsoft.com/office/powerpoint/2010/main" val="2400405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figure_12_3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58" y="1036134"/>
            <a:ext cx="3612901" cy="553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50958" y="324033"/>
            <a:ext cx="10335728" cy="461665"/>
          </a:xfrm>
          <a:prstGeom prst="rect">
            <a:avLst/>
          </a:prstGeom>
        </p:spPr>
        <p:txBody>
          <a:bodyPr wrap="square">
            <a:spAutoFit/>
          </a:bodyPr>
          <a:lstStyle/>
          <a:p>
            <a:r>
              <a:rPr lang="en-US" altLang="zh-CN" sz="2400" b="1" dirty="0">
                <a:solidFill>
                  <a:srgbClr val="1271FF"/>
                </a:solidFill>
                <a:latin typeface="Arial" panose="020B0604020202020204" pitchFamily="34" charset="0"/>
                <a:cs typeface="Arial" panose="020B0604020202020204" pitchFamily="34" charset="0"/>
              </a:rPr>
              <a:t>Figure 12.38 </a:t>
            </a:r>
            <a:r>
              <a:rPr lang="en-US" altLang="zh-CN" sz="2400" b="1" dirty="0">
                <a:solidFill>
                  <a:srgbClr val="000000"/>
                </a:solidFill>
                <a:latin typeface="Arial" panose="020B0604020202020204" pitchFamily="34" charset="0"/>
                <a:cs typeface="Arial" panose="020B0604020202020204" pitchFamily="34" charset="0"/>
              </a:rPr>
              <a:t>Centrosomes and the organization of the mitotic spindle </a:t>
            </a:r>
            <a:endParaRPr lang="zh-CN" altLang="en-US" sz="2400" dirty="0">
              <a:latin typeface="Arial" panose="020B0604020202020204" pitchFamily="34" charset="0"/>
              <a:cs typeface="Arial" panose="020B0604020202020204" pitchFamily="34" charset="0"/>
            </a:endParaRPr>
          </a:p>
        </p:txBody>
      </p:sp>
      <p:sp>
        <p:nvSpPr>
          <p:cNvPr id="4" name="TextBox 3"/>
          <p:cNvSpPr txBox="1"/>
          <p:nvPr/>
        </p:nvSpPr>
        <p:spPr>
          <a:xfrm>
            <a:off x="5732207" y="3460955"/>
            <a:ext cx="5077287" cy="461665"/>
          </a:xfrm>
          <a:prstGeom prst="rect">
            <a:avLst/>
          </a:prstGeom>
          <a:noFill/>
        </p:spPr>
        <p:txBody>
          <a:bodyPr wrap="none" rtlCol="0">
            <a:spAutoFit/>
          </a:bodyPr>
          <a:lstStyle/>
          <a:p>
            <a:r>
              <a:rPr lang="en-US" altLang="zh-CN" sz="2400" dirty="0" smtClean="0"/>
              <a:t>Mitotic defects can leads to aneuploidy</a:t>
            </a:r>
            <a:endParaRPr lang="zh-CN" altLang="en-US" sz="2400" dirty="0"/>
          </a:p>
        </p:txBody>
      </p:sp>
    </p:spTree>
    <p:extLst>
      <p:ext uri="{BB962C8B-B14F-4D97-AF65-F5344CB8AC3E}">
        <p14:creationId xmlns:p14="http://schemas.microsoft.com/office/powerpoint/2010/main" val="7230420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descr="figure_12_3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471" y="789382"/>
            <a:ext cx="6089396" cy="369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48505" y="4625475"/>
            <a:ext cx="10463391" cy="2031325"/>
          </a:xfrm>
          <a:prstGeom prst="rect">
            <a:avLst/>
          </a:prstGeom>
        </p:spPr>
        <p:txBody>
          <a:bodyPr wrap="square">
            <a:spAutoFit/>
          </a:bodyPr>
          <a:lstStyle/>
          <a:p>
            <a:r>
              <a:rPr lang="en-US" altLang="zh-CN" dirty="0">
                <a:latin typeface="FrutigerLTStd-Light"/>
              </a:rPr>
              <a:t>(B) In these immortalized but nonmalignant interphase </a:t>
            </a:r>
            <a:r>
              <a:rPr lang="en-US" altLang="zh-CN" dirty="0" smtClean="0">
                <a:latin typeface="FrutigerLTStd-Light"/>
              </a:rPr>
              <a:t>cells (</a:t>
            </a:r>
            <a:r>
              <a:rPr lang="en-US" altLang="zh-CN" i="1" dirty="0" smtClean="0">
                <a:latin typeface="FrutigerLTStd-LightItalic"/>
              </a:rPr>
              <a:t>left</a:t>
            </a:r>
            <a:r>
              <a:rPr lang="en-US" altLang="zh-CN" dirty="0">
                <a:latin typeface="FrutigerLTStd-Light"/>
              </a:rPr>
              <a:t>), the presence of a single centrosome is discernible in the </a:t>
            </a:r>
            <a:r>
              <a:rPr lang="en-US" altLang="zh-CN" dirty="0" smtClean="0">
                <a:latin typeface="FrutigerLTStd-Light"/>
              </a:rPr>
              <a:t>cytoplasm through </a:t>
            </a:r>
            <a:r>
              <a:rPr lang="en-US" altLang="zh-CN" dirty="0">
                <a:latin typeface="FrutigerLTStd-Light"/>
              </a:rPr>
              <a:t>use of an antibody that detects </a:t>
            </a:r>
            <a:r>
              <a:rPr lang="en-US" altLang="zh-CN" dirty="0" err="1">
                <a:latin typeface="FrutigerLTStd-Light"/>
              </a:rPr>
              <a:t>pericentrin</a:t>
            </a:r>
            <a:r>
              <a:rPr lang="en-US" altLang="zh-CN" dirty="0">
                <a:latin typeface="FrutigerLTStd-Light"/>
              </a:rPr>
              <a:t>, a </a:t>
            </a:r>
            <a:r>
              <a:rPr lang="en-US" altLang="zh-CN" dirty="0" err="1" smtClean="0">
                <a:latin typeface="FrutigerLTStd-Light"/>
              </a:rPr>
              <a:t>centrosomeassociated</a:t>
            </a:r>
            <a:r>
              <a:rPr lang="en-US" altLang="zh-CN" dirty="0" smtClean="0">
                <a:latin typeface="FrutigerLTStd-Light"/>
              </a:rPr>
              <a:t> protein </a:t>
            </a:r>
            <a:r>
              <a:rPr lang="en-US" altLang="zh-CN" dirty="0">
                <a:latin typeface="FrutigerLTStd-Light"/>
              </a:rPr>
              <a:t>(</a:t>
            </a:r>
            <a:r>
              <a:rPr lang="en-US" altLang="zh-CN" i="1" dirty="0">
                <a:latin typeface="FrutigerLTStd-LightItalic"/>
              </a:rPr>
              <a:t>red</a:t>
            </a:r>
            <a:r>
              <a:rPr lang="en-US" altLang="zh-CN" dirty="0">
                <a:latin typeface="FrutigerLTStd-Light"/>
              </a:rPr>
              <a:t>). This centrosome is normally duplicated at </a:t>
            </a:r>
            <a:r>
              <a:rPr lang="en-US" altLang="zh-CN" dirty="0" smtClean="0">
                <a:latin typeface="FrutigerLTStd-Light"/>
              </a:rPr>
              <a:t>the G</a:t>
            </a:r>
            <a:r>
              <a:rPr lang="en-US" altLang="zh-CN" sz="800" dirty="0" smtClean="0">
                <a:latin typeface="FrutigerLTStd-Light"/>
              </a:rPr>
              <a:t>1</a:t>
            </a:r>
            <a:r>
              <a:rPr lang="en-US" altLang="zh-CN" dirty="0" smtClean="0">
                <a:latin typeface="FrutigerLTStd-Light"/>
              </a:rPr>
              <a:t>/S </a:t>
            </a:r>
            <a:r>
              <a:rPr lang="en-US" altLang="zh-CN" dirty="0">
                <a:latin typeface="FrutigerLTStd-Light"/>
              </a:rPr>
              <a:t>transition to generate the two centrosomes found at the </a:t>
            </a:r>
            <a:r>
              <a:rPr lang="en-US" altLang="zh-CN" dirty="0" smtClean="0">
                <a:latin typeface="FrutigerLTStd-Light"/>
              </a:rPr>
              <a:t>poles of </a:t>
            </a:r>
            <a:r>
              <a:rPr lang="en-US" altLang="zh-CN" dirty="0">
                <a:latin typeface="FrutigerLTStd-Light"/>
              </a:rPr>
              <a:t>the mitotic spindle. In contrast, during interphase of human </a:t>
            </a:r>
            <a:r>
              <a:rPr lang="en-US" altLang="zh-CN" dirty="0" smtClean="0">
                <a:latin typeface="FrutigerLTStd-Light"/>
              </a:rPr>
              <a:t>breast cancer </a:t>
            </a:r>
            <a:r>
              <a:rPr lang="en-US" altLang="zh-CN" dirty="0">
                <a:latin typeface="FrutigerLTStd-Light"/>
              </a:rPr>
              <a:t>cells (</a:t>
            </a:r>
            <a:r>
              <a:rPr lang="en-US" altLang="zh-CN" i="1" dirty="0">
                <a:latin typeface="FrutigerLTStd-LightItalic"/>
              </a:rPr>
              <a:t>right</a:t>
            </a:r>
            <a:r>
              <a:rPr lang="en-US" altLang="zh-CN" dirty="0">
                <a:latin typeface="FrutigerLTStd-Light"/>
              </a:rPr>
              <a:t>), multiple centrosomes are often observed. </a:t>
            </a:r>
            <a:r>
              <a:rPr lang="en-US" altLang="zh-CN" dirty="0" smtClean="0">
                <a:latin typeface="FrutigerLTStd-Light"/>
              </a:rPr>
              <a:t>These will </a:t>
            </a:r>
            <a:r>
              <a:rPr lang="en-US" altLang="zh-CN" dirty="0">
                <a:latin typeface="FrutigerLTStd-Light"/>
              </a:rPr>
              <a:t>frequently create multipolar spindles (see Figure 12.39) when </a:t>
            </a:r>
            <a:r>
              <a:rPr lang="en-US" altLang="zh-CN" dirty="0" smtClean="0">
                <a:latin typeface="FrutigerLTStd-Light"/>
              </a:rPr>
              <a:t>such cells </a:t>
            </a:r>
            <a:r>
              <a:rPr lang="en-US" altLang="zh-CN" dirty="0">
                <a:latin typeface="FrutigerLTStd-Light"/>
              </a:rPr>
              <a:t>enter mitosis.</a:t>
            </a:r>
            <a:endParaRPr lang="zh-CN" altLang="en-US" dirty="0"/>
          </a:p>
        </p:txBody>
      </p:sp>
      <p:sp>
        <p:nvSpPr>
          <p:cNvPr id="4" name="TextBox 3"/>
          <p:cNvSpPr txBox="1"/>
          <p:nvPr/>
        </p:nvSpPr>
        <p:spPr>
          <a:xfrm>
            <a:off x="3991896" y="348426"/>
            <a:ext cx="1338828"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Normal cell</a:t>
            </a:r>
            <a:endParaRPr lang="zh-CN" altLang="en-US" dirty="0">
              <a:latin typeface="Arial" panose="020B0604020202020204" pitchFamily="34" charset="0"/>
              <a:cs typeface="Arial" panose="020B0604020202020204" pitchFamily="34" charset="0"/>
            </a:endParaRPr>
          </a:p>
        </p:txBody>
      </p:sp>
      <p:sp>
        <p:nvSpPr>
          <p:cNvPr id="5" name="Rectangle 4"/>
          <p:cNvSpPr/>
          <p:nvPr/>
        </p:nvSpPr>
        <p:spPr>
          <a:xfrm>
            <a:off x="6499990" y="348426"/>
            <a:ext cx="2198038" cy="369332"/>
          </a:xfrm>
          <a:prstGeom prst="rect">
            <a:avLst/>
          </a:prstGeom>
        </p:spPr>
        <p:txBody>
          <a:bodyPr wrap="none">
            <a:spAutoFit/>
          </a:bodyPr>
          <a:lstStyle/>
          <a:p>
            <a:r>
              <a:rPr lang="en-US" altLang="zh-CN" dirty="0" smtClean="0">
                <a:solidFill>
                  <a:srgbClr val="000000"/>
                </a:solidFill>
                <a:latin typeface="Arial" panose="020B0604020202020204" pitchFamily="34" charset="0"/>
                <a:cs typeface="Arial" panose="020B0604020202020204" pitchFamily="34" charset="0"/>
              </a:rPr>
              <a:t>Breast </a:t>
            </a:r>
            <a:r>
              <a:rPr lang="en-US" altLang="zh-CN" dirty="0">
                <a:solidFill>
                  <a:srgbClr val="000000"/>
                </a:solidFill>
                <a:latin typeface="Arial" panose="020B0604020202020204" pitchFamily="34" charset="0"/>
                <a:cs typeface="Arial" panose="020B0604020202020204" pitchFamily="34" charset="0"/>
              </a:rPr>
              <a:t>cancer cells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34780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figure_12_3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10" y="1482705"/>
            <a:ext cx="4907711" cy="508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80557" y="2435031"/>
            <a:ext cx="5349240" cy="2585323"/>
          </a:xfrm>
          <a:prstGeom prst="rect">
            <a:avLst/>
          </a:prstGeom>
        </p:spPr>
        <p:txBody>
          <a:bodyPr wrap="square">
            <a:spAutoFit/>
          </a:bodyPr>
          <a:lstStyle/>
          <a:p>
            <a:r>
              <a:rPr lang="en-US" altLang="zh-CN" dirty="0">
                <a:latin typeface="FrutigerLTStd-Light"/>
              </a:rPr>
              <a:t>(C) The pair of centrioles that forms the core of </a:t>
            </a:r>
            <a:r>
              <a:rPr lang="en-US" altLang="zh-CN" dirty="0" smtClean="0">
                <a:latin typeface="FrutigerLTStd-Light"/>
              </a:rPr>
              <a:t>each centrosome </a:t>
            </a:r>
            <a:r>
              <a:rPr lang="en-US" altLang="zh-CN" dirty="0">
                <a:latin typeface="FrutigerLTStd-Light"/>
              </a:rPr>
              <a:t>can be best seen using transmission electron </a:t>
            </a:r>
            <a:r>
              <a:rPr lang="en-US" altLang="zh-CN" dirty="0" smtClean="0">
                <a:latin typeface="FrutigerLTStd-Light"/>
              </a:rPr>
              <a:t>microscopy (TEM</a:t>
            </a:r>
            <a:r>
              <a:rPr lang="en-US" altLang="zh-CN" dirty="0">
                <a:latin typeface="FrutigerLTStd-Light"/>
              </a:rPr>
              <a:t>), in this case of a human colon carcinoma cell. Four centrioles </a:t>
            </a:r>
            <a:r>
              <a:rPr lang="en-US" altLang="zh-CN" dirty="0" smtClean="0">
                <a:latin typeface="FrutigerLTStd-Light"/>
              </a:rPr>
              <a:t>are seen </a:t>
            </a:r>
            <a:r>
              <a:rPr lang="en-US" altLang="zh-CN" dirty="0">
                <a:latin typeface="FrutigerLTStd-Light"/>
              </a:rPr>
              <a:t>here in cross section (</a:t>
            </a:r>
            <a:r>
              <a:rPr lang="en-US" altLang="zh-CN" i="1" dirty="0">
                <a:latin typeface="FrutigerLTStd-LightItalic"/>
              </a:rPr>
              <a:t>small arrows</a:t>
            </a:r>
            <a:r>
              <a:rPr lang="en-US" altLang="zh-CN" dirty="0">
                <a:latin typeface="FrutigerLTStd-Light"/>
              </a:rPr>
              <a:t>), while a side view of a </a:t>
            </a:r>
            <a:r>
              <a:rPr lang="en-US" altLang="zh-CN" dirty="0" smtClean="0">
                <a:latin typeface="FrutigerLTStd-Light"/>
              </a:rPr>
              <a:t>fifth (</a:t>
            </a:r>
            <a:r>
              <a:rPr lang="en-US" altLang="zh-CN" i="1" dirty="0" smtClean="0">
                <a:latin typeface="FrutigerLTStd-LightItalic"/>
              </a:rPr>
              <a:t>large </a:t>
            </a:r>
            <a:r>
              <a:rPr lang="en-US" altLang="zh-CN" i="1" dirty="0">
                <a:latin typeface="FrutigerLTStd-LightItalic"/>
              </a:rPr>
              <a:t>arrow</a:t>
            </a:r>
            <a:r>
              <a:rPr lang="en-US" altLang="zh-CN" dirty="0">
                <a:latin typeface="FrutigerLTStd-Light"/>
              </a:rPr>
              <a:t>) is apparent, together indicating a deregulation of </a:t>
            </a:r>
            <a:r>
              <a:rPr lang="en-US" altLang="zh-CN" dirty="0" smtClean="0">
                <a:latin typeface="FrutigerLTStd-Light"/>
              </a:rPr>
              <a:t>centriole number</a:t>
            </a:r>
            <a:r>
              <a:rPr lang="en-US" altLang="zh-CN" dirty="0">
                <a:latin typeface="FrutigerLTStd-Light"/>
              </a:rPr>
              <a:t>. The nucleus (N) is seen above.</a:t>
            </a:r>
            <a:endParaRPr lang="zh-CN" altLang="en-US" dirty="0"/>
          </a:p>
        </p:txBody>
      </p:sp>
    </p:spTree>
    <p:extLst>
      <p:ext uri="{BB962C8B-B14F-4D97-AF65-F5344CB8AC3E}">
        <p14:creationId xmlns:p14="http://schemas.microsoft.com/office/powerpoint/2010/main" val="9332319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descr="figure_12_3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04" y="1767680"/>
            <a:ext cx="4422242" cy="458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05349" y="2334735"/>
            <a:ext cx="6191250" cy="3447098"/>
          </a:xfrm>
          <a:prstGeom prst="rect">
            <a:avLst/>
          </a:prstGeom>
        </p:spPr>
        <p:txBody>
          <a:bodyPr wrap="square">
            <a:spAutoFit/>
          </a:bodyPr>
          <a:lstStyle/>
          <a:p>
            <a:r>
              <a:rPr lang="en-US" altLang="zh-CN" dirty="0" smtClean="0">
                <a:solidFill>
                  <a:srgbClr val="000000"/>
                </a:solidFill>
                <a:latin typeface="FrutigerLTStd-Light"/>
              </a:rPr>
              <a:t>In </a:t>
            </a:r>
            <a:r>
              <a:rPr lang="en-US" altLang="zh-CN" dirty="0">
                <a:solidFill>
                  <a:srgbClr val="000000"/>
                </a:solidFill>
                <a:latin typeface="FrutigerLTStd-Light"/>
              </a:rPr>
              <a:t>a normal </a:t>
            </a:r>
            <a:r>
              <a:rPr lang="en-US" altLang="zh-CN" dirty="0" smtClean="0">
                <a:solidFill>
                  <a:srgbClr val="000000"/>
                </a:solidFill>
                <a:latin typeface="FrutigerLTStd-Light"/>
              </a:rPr>
              <a:t>mitotic metaphase </a:t>
            </a:r>
            <a:r>
              <a:rPr lang="en-US" altLang="zh-CN" dirty="0">
                <a:solidFill>
                  <a:srgbClr val="000000"/>
                </a:solidFill>
                <a:latin typeface="FrutigerLTStd-Light"/>
              </a:rPr>
              <a:t>of cultured cells, </a:t>
            </a:r>
            <a:r>
              <a:rPr lang="en-US" altLang="zh-CN" dirty="0" smtClean="0">
                <a:solidFill>
                  <a:srgbClr val="000000"/>
                </a:solidFill>
                <a:latin typeface="FrutigerLTStd-Light"/>
              </a:rPr>
              <a:t>the spindle </a:t>
            </a:r>
            <a:r>
              <a:rPr lang="en-US" altLang="zh-CN" dirty="0">
                <a:solidFill>
                  <a:srgbClr val="000000"/>
                </a:solidFill>
                <a:latin typeface="FrutigerLTStd-Light"/>
              </a:rPr>
              <a:t>fibers, which are </a:t>
            </a:r>
            <a:r>
              <a:rPr lang="en-US" altLang="zh-CN" dirty="0" smtClean="0">
                <a:solidFill>
                  <a:srgbClr val="000000"/>
                </a:solidFill>
                <a:latin typeface="FrutigerLTStd-Light"/>
              </a:rPr>
              <a:t>composed of </a:t>
            </a:r>
            <a:r>
              <a:rPr lang="en-US" altLang="zh-CN" dirty="0">
                <a:solidFill>
                  <a:srgbClr val="000000"/>
                </a:solidFill>
                <a:latin typeface="FrutigerLTStd-Light"/>
              </a:rPr>
              <a:t>microtubules, reach from the </a:t>
            </a:r>
            <a:r>
              <a:rPr lang="en-US" altLang="zh-CN" dirty="0" smtClean="0">
                <a:solidFill>
                  <a:srgbClr val="000000"/>
                </a:solidFill>
                <a:latin typeface="FrutigerLTStd-Light"/>
              </a:rPr>
              <a:t>two centrosomes </a:t>
            </a:r>
            <a:r>
              <a:rPr lang="en-US" altLang="zh-CN" dirty="0">
                <a:solidFill>
                  <a:srgbClr val="000000"/>
                </a:solidFill>
                <a:latin typeface="FrutigerLTStd-Light"/>
              </a:rPr>
              <a:t>at the mitotic poles </a:t>
            </a:r>
            <a:r>
              <a:rPr lang="en-US" altLang="zh-CN" dirty="0" smtClean="0">
                <a:solidFill>
                  <a:srgbClr val="000000"/>
                </a:solidFill>
                <a:latin typeface="FrutigerLTStd-Light"/>
              </a:rPr>
              <a:t>to the </a:t>
            </a:r>
            <a:r>
              <a:rPr lang="en-US" altLang="zh-CN" dirty="0">
                <a:solidFill>
                  <a:srgbClr val="000000"/>
                </a:solidFill>
                <a:latin typeface="FrutigerLTStd-Light"/>
              </a:rPr>
              <a:t>kinetochores—the </a:t>
            </a:r>
            <a:r>
              <a:rPr lang="en-US" altLang="zh-CN" dirty="0" err="1" smtClean="0">
                <a:solidFill>
                  <a:srgbClr val="000000"/>
                </a:solidFill>
                <a:latin typeface="FrutigerLTStd-Light"/>
              </a:rPr>
              <a:t>multiprotein</a:t>
            </a:r>
            <a:r>
              <a:rPr lang="en-US" altLang="zh-CN" dirty="0" smtClean="0">
                <a:solidFill>
                  <a:srgbClr val="000000"/>
                </a:solidFill>
                <a:latin typeface="FrutigerLTStd-Light"/>
              </a:rPr>
              <a:t> complexes </a:t>
            </a:r>
            <a:r>
              <a:rPr lang="en-US" altLang="zh-CN" dirty="0">
                <a:solidFill>
                  <a:srgbClr val="000000"/>
                </a:solidFill>
                <a:latin typeface="FrutigerLTStd-Light"/>
              </a:rPr>
              <a:t>that are associated with </a:t>
            </a:r>
            <a:r>
              <a:rPr lang="en-US" altLang="zh-CN" dirty="0" smtClean="0">
                <a:solidFill>
                  <a:srgbClr val="000000"/>
                </a:solidFill>
                <a:latin typeface="FrutigerLTStd-Light"/>
              </a:rPr>
              <a:t>the </a:t>
            </a:r>
            <a:r>
              <a:rPr lang="en-US" altLang="zh-CN" dirty="0" err="1" smtClean="0">
                <a:solidFill>
                  <a:srgbClr val="000000"/>
                </a:solidFill>
                <a:latin typeface="FrutigerLTStd-Light"/>
              </a:rPr>
              <a:t>centromeric</a:t>
            </a:r>
            <a:r>
              <a:rPr lang="en-US" altLang="zh-CN" dirty="0" smtClean="0">
                <a:solidFill>
                  <a:srgbClr val="000000"/>
                </a:solidFill>
                <a:latin typeface="FrutigerLTStd-Light"/>
              </a:rPr>
              <a:t> </a:t>
            </a:r>
            <a:r>
              <a:rPr lang="en-US" altLang="zh-CN" dirty="0">
                <a:solidFill>
                  <a:srgbClr val="000000"/>
                </a:solidFill>
                <a:latin typeface="FrutigerLTStd-Light"/>
              </a:rPr>
              <a:t>chromosomal DNA. (A) </a:t>
            </a:r>
            <a:r>
              <a:rPr lang="en-US" altLang="zh-CN" dirty="0" smtClean="0">
                <a:solidFill>
                  <a:srgbClr val="000000"/>
                </a:solidFill>
                <a:latin typeface="FrutigerLTStd-Light"/>
              </a:rPr>
              <a:t>In this </a:t>
            </a:r>
            <a:r>
              <a:rPr lang="en-US" altLang="zh-CN" dirty="0">
                <a:solidFill>
                  <a:srgbClr val="000000"/>
                </a:solidFill>
                <a:latin typeface="FrutigerLTStd-Light"/>
              </a:rPr>
              <a:t>micrograph of </a:t>
            </a:r>
            <a:r>
              <a:rPr lang="en-US" altLang="zh-CN" i="1" dirty="0">
                <a:solidFill>
                  <a:srgbClr val="000000"/>
                </a:solidFill>
                <a:latin typeface="FrutigerLTStd-LightItalic"/>
              </a:rPr>
              <a:t>p53</a:t>
            </a:r>
            <a:r>
              <a:rPr lang="en-US" altLang="zh-CN" sz="800" dirty="0">
                <a:solidFill>
                  <a:srgbClr val="000000"/>
                </a:solidFill>
                <a:latin typeface="FrutigerLTStd-Light"/>
              </a:rPr>
              <a:t>–/– </a:t>
            </a:r>
            <a:r>
              <a:rPr lang="en-US" altLang="zh-CN" dirty="0">
                <a:solidFill>
                  <a:srgbClr val="000000"/>
                </a:solidFill>
                <a:latin typeface="FrutigerLTStd-Light"/>
              </a:rPr>
              <a:t>mouse </a:t>
            </a:r>
            <a:r>
              <a:rPr lang="en-US" altLang="zh-CN" dirty="0" smtClean="0">
                <a:solidFill>
                  <a:srgbClr val="000000"/>
                </a:solidFill>
                <a:latin typeface="FrutigerLTStd-Light"/>
              </a:rPr>
              <a:t>embryo fibroblasts</a:t>
            </a:r>
            <a:r>
              <a:rPr lang="en-US" altLang="zh-CN" dirty="0">
                <a:solidFill>
                  <a:srgbClr val="000000"/>
                </a:solidFill>
                <a:latin typeface="FrutigerLTStd-Light"/>
              </a:rPr>
              <a:t>, the formation of </a:t>
            </a:r>
            <a:r>
              <a:rPr lang="en-US" altLang="zh-CN" dirty="0" smtClean="0">
                <a:solidFill>
                  <a:srgbClr val="000000"/>
                </a:solidFill>
                <a:latin typeface="FrutigerLTStd-Light"/>
              </a:rPr>
              <a:t>multiple centrosomes </a:t>
            </a:r>
            <a:r>
              <a:rPr lang="en-US" altLang="zh-CN" dirty="0">
                <a:solidFill>
                  <a:srgbClr val="000000"/>
                </a:solidFill>
                <a:latin typeface="FrutigerLTStd-Light"/>
              </a:rPr>
              <a:t>has resulted in a </a:t>
            </a:r>
            <a:r>
              <a:rPr lang="en-US" altLang="zh-CN" dirty="0" err="1" smtClean="0">
                <a:solidFill>
                  <a:srgbClr val="000000"/>
                </a:solidFill>
                <a:latin typeface="FrutigerLTStd-Light"/>
              </a:rPr>
              <a:t>triradial</a:t>
            </a:r>
            <a:r>
              <a:rPr lang="en-US" altLang="zh-CN" dirty="0" smtClean="0">
                <a:solidFill>
                  <a:srgbClr val="000000"/>
                </a:solidFill>
                <a:latin typeface="FrutigerLTStd-Light"/>
              </a:rPr>
              <a:t> mitotic </a:t>
            </a:r>
            <a:r>
              <a:rPr lang="en-US" altLang="zh-CN" dirty="0">
                <a:solidFill>
                  <a:srgbClr val="000000"/>
                </a:solidFill>
                <a:latin typeface="FrutigerLTStd-Light"/>
              </a:rPr>
              <a:t>spindle array. The spindle </a:t>
            </a:r>
            <a:r>
              <a:rPr lang="en-US" altLang="zh-CN" dirty="0" smtClean="0">
                <a:solidFill>
                  <a:srgbClr val="000000"/>
                </a:solidFill>
                <a:latin typeface="FrutigerLTStd-Light"/>
              </a:rPr>
              <a:t>fibers have </a:t>
            </a:r>
            <a:r>
              <a:rPr lang="en-US" altLang="zh-CN" dirty="0">
                <a:solidFill>
                  <a:srgbClr val="000000"/>
                </a:solidFill>
                <a:latin typeface="FrutigerLTStd-Light"/>
              </a:rPr>
              <a:t>been </a:t>
            </a:r>
            <a:r>
              <a:rPr lang="en-US" altLang="zh-CN" dirty="0" err="1">
                <a:solidFill>
                  <a:srgbClr val="000000"/>
                </a:solidFill>
                <a:latin typeface="FrutigerLTStd-Light"/>
              </a:rPr>
              <a:t>immunostained</a:t>
            </a:r>
            <a:r>
              <a:rPr lang="en-US" altLang="zh-CN" dirty="0">
                <a:solidFill>
                  <a:srgbClr val="000000"/>
                </a:solidFill>
                <a:latin typeface="FrutigerLTStd-Light"/>
              </a:rPr>
              <a:t> </a:t>
            </a:r>
            <a:r>
              <a:rPr lang="en-US" altLang="zh-CN" i="1" dirty="0">
                <a:solidFill>
                  <a:srgbClr val="000000"/>
                </a:solidFill>
                <a:latin typeface="FrutigerLTStd-LightItalic"/>
              </a:rPr>
              <a:t>red </a:t>
            </a:r>
            <a:r>
              <a:rPr lang="en-US" altLang="zh-CN" dirty="0">
                <a:solidFill>
                  <a:srgbClr val="000000"/>
                </a:solidFill>
                <a:latin typeface="FrutigerLTStd-Light"/>
              </a:rPr>
              <a:t>with </a:t>
            </a:r>
            <a:r>
              <a:rPr lang="en-US" altLang="zh-CN" dirty="0" smtClean="0">
                <a:solidFill>
                  <a:srgbClr val="000000"/>
                </a:solidFill>
                <a:latin typeface="FrutigerLTStd-Light"/>
              </a:rPr>
              <a:t>an antibody </a:t>
            </a:r>
            <a:r>
              <a:rPr lang="en-US" altLang="zh-CN" dirty="0">
                <a:solidFill>
                  <a:srgbClr val="000000"/>
                </a:solidFill>
                <a:latin typeface="FrutigerLTStd-Light"/>
              </a:rPr>
              <a:t>reactive with </a:t>
            </a:r>
            <a:r>
              <a:rPr lang="en-US" altLang="zh-CN" sz="2000" dirty="0">
                <a:solidFill>
                  <a:srgbClr val="000000"/>
                </a:solidFill>
                <a:latin typeface="TimesNewRomanPSMT"/>
              </a:rPr>
              <a:t>α</a:t>
            </a:r>
            <a:r>
              <a:rPr lang="en-US" altLang="zh-CN" dirty="0">
                <a:solidFill>
                  <a:srgbClr val="000000"/>
                </a:solidFill>
                <a:latin typeface="FrutigerLTStd-Light"/>
              </a:rPr>
              <a:t>- and </a:t>
            </a:r>
            <a:r>
              <a:rPr lang="en-US" altLang="zh-CN" sz="2000" dirty="0" smtClean="0">
                <a:solidFill>
                  <a:srgbClr val="000000"/>
                </a:solidFill>
                <a:latin typeface="TimesNewRomanPSMT"/>
              </a:rPr>
              <a:t>β</a:t>
            </a:r>
            <a:r>
              <a:rPr lang="en-US" altLang="zh-CN" dirty="0" smtClean="0">
                <a:solidFill>
                  <a:srgbClr val="000000"/>
                </a:solidFill>
                <a:latin typeface="FrutigerLTStd-Light"/>
              </a:rPr>
              <a:t>-tubulin, while </a:t>
            </a:r>
            <a:r>
              <a:rPr lang="en-US" altLang="zh-CN" dirty="0">
                <a:solidFill>
                  <a:srgbClr val="000000"/>
                </a:solidFill>
                <a:latin typeface="FrutigerLTStd-Light"/>
              </a:rPr>
              <a:t>the chromosomal clusters </a:t>
            </a:r>
            <a:r>
              <a:rPr lang="en-US" altLang="zh-CN" dirty="0" smtClean="0">
                <a:solidFill>
                  <a:srgbClr val="000000"/>
                </a:solidFill>
                <a:latin typeface="FrutigerLTStd-Light"/>
              </a:rPr>
              <a:t>have been </a:t>
            </a:r>
            <a:r>
              <a:rPr lang="en-US" altLang="zh-CN" dirty="0">
                <a:solidFill>
                  <a:srgbClr val="000000"/>
                </a:solidFill>
                <a:latin typeface="FrutigerLTStd-Light"/>
              </a:rPr>
              <a:t>stained </a:t>
            </a:r>
            <a:r>
              <a:rPr lang="en-US" altLang="zh-CN" i="1" dirty="0">
                <a:solidFill>
                  <a:srgbClr val="000000"/>
                </a:solidFill>
                <a:latin typeface="FrutigerLTStd-LightItalic"/>
              </a:rPr>
              <a:t>blue </a:t>
            </a:r>
            <a:r>
              <a:rPr lang="en-US" altLang="zh-CN" dirty="0">
                <a:solidFill>
                  <a:srgbClr val="000000"/>
                </a:solidFill>
                <a:latin typeface="FrutigerLTStd-Light"/>
              </a:rPr>
              <a:t>with DAPI, a </a:t>
            </a:r>
            <a:r>
              <a:rPr lang="en-US" altLang="zh-CN" dirty="0" smtClean="0">
                <a:solidFill>
                  <a:srgbClr val="000000"/>
                </a:solidFill>
                <a:latin typeface="FrutigerLTStd-Light"/>
              </a:rPr>
              <a:t>DNA dye</a:t>
            </a:r>
            <a:endParaRPr lang="zh-CN" altLang="en-US" dirty="0"/>
          </a:p>
        </p:txBody>
      </p:sp>
      <p:sp>
        <p:nvSpPr>
          <p:cNvPr id="3" name="Rectangle 2"/>
          <p:cNvSpPr/>
          <p:nvPr/>
        </p:nvSpPr>
        <p:spPr>
          <a:xfrm>
            <a:off x="1735353" y="459890"/>
            <a:ext cx="9352950" cy="584775"/>
          </a:xfrm>
          <a:prstGeom prst="rect">
            <a:avLst/>
          </a:prstGeom>
        </p:spPr>
        <p:txBody>
          <a:bodyPr wrap="square">
            <a:spAutoFit/>
          </a:bodyPr>
          <a:lstStyle/>
          <a:p>
            <a:r>
              <a:rPr lang="en-US" altLang="zh-CN" sz="3200" b="1" dirty="0">
                <a:solidFill>
                  <a:srgbClr val="1271FF"/>
                </a:solidFill>
                <a:latin typeface="Arial" panose="020B0604020202020204" pitchFamily="34" charset="0"/>
                <a:cs typeface="Arial" panose="020B0604020202020204" pitchFamily="34" charset="0"/>
              </a:rPr>
              <a:t>Figure 12.39 </a:t>
            </a:r>
            <a:r>
              <a:rPr lang="en-US" altLang="zh-CN" sz="3200" b="1" dirty="0">
                <a:solidFill>
                  <a:srgbClr val="000000"/>
                </a:solidFill>
                <a:latin typeface="Arial" panose="020B0604020202020204" pitchFamily="34" charset="0"/>
                <a:cs typeface="Arial" panose="020B0604020202020204" pitchFamily="34" charset="0"/>
              </a:rPr>
              <a:t>Multipolar </a:t>
            </a:r>
            <a:r>
              <a:rPr lang="en-US" altLang="zh-CN" sz="3200" b="1" dirty="0" smtClean="0">
                <a:solidFill>
                  <a:srgbClr val="000000"/>
                </a:solidFill>
                <a:latin typeface="Arial" panose="020B0604020202020204" pitchFamily="34" charset="0"/>
                <a:cs typeface="Arial" panose="020B0604020202020204" pitchFamily="34" charset="0"/>
              </a:rPr>
              <a:t>mitotic apparatuses </a:t>
            </a:r>
            <a:endParaRPr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83922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figure_12_3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555" y="1044341"/>
            <a:ext cx="4906963" cy="541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18838" y="2293880"/>
            <a:ext cx="6096000" cy="2308324"/>
          </a:xfrm>
          <a:prstGeom prst="rect">
            <a:avLst/>
          </a:prstGeom>
        </p:spPr>
        <p:txBody>
          <a:bodyPr>
            <a:spAutoFit/>
          </a:bodyPr>
          <a:lstStyle/>
          <a:p>
            <a:r>
              <a:rPr lang="en-US" altLang="zh-CN" sz="2400" dirty="0">
                <a:latin typeface="FrutigerLTStd-Light"/>
              </a:rPr>
              <a:t>(B) The four centrosomes in this</a:t>
            </a:r>
          </a:p>
          <a:p>
            <a:r>
              <a:rPr lang="en-US" altLang="zh-CN" sz="2400" dirty="0" err="1">
                <a:latin typeface="FrutigerLTStd-Light"/>
              </a:rPr>
              <a:t>quadriradial</a:t>
            </a:r>
            <a:r>
              <a:rPr lang="en-US" altLang="zh-CN" sz="2400" dirty="0">
                <a:latin typeface="FrutigerLTStd-Light"/>
              </a:rPr>
              <a:t> mitotic spindle array in</a:t>
            </a:r>
          </a:p>
          <a:p>
            <a:r>
              <a:rPr lang="en-US" altLang="zh-CN" sz="2400" dirty="0">
                <a:latin typeface="FrutigerLTStd-Light"/>
              </a:rPr>
              <a:t>a </a:t>
            </a:r>
            <a:r>
              <a:rPr lang="en-US" altLang="zh-CN" sz="2400" dirty="0" err="1">
                <a:latin typeface="FrutigerLTStd-Light"/>
              </a:rPr>
              <a:t>prometaphase</a:t>
            </a:r>
            <a:r>
              <a:rPr lang="en-US" altLang="zh-CN" sz="2400" dirty="0">
                <a:latin typeface="FrutigerLTStd-Light"/>
              </a:rPr>
              <a:t> human fibroblast</a:t>
            </a:r>
          </a:p>
          <a:p>
            <a:r>
              <a:rPr lang="en-US" altLang="zh-CN" sz="2400" dirty="0">
                <a:latin typeface="FrutigerLTStd-Light"/>
              </a:rPr>
              <a:t>have been stained </a:t>
            </a:r>
            <a:r>
              <a:rPr lang="en-US" altLang="zh-CN" sz="2400" i="1" dirty="0">
                <a:latin typeface="FrutigerLTStd-LightItalic"/>
              </a:rPr>
              <a:t>yellow</a:t>
            </a:r>
            <a:r>
              <a:rPr lang="en-US" altLang="zh-CN" sz="2400" dirty="0">
                <a:latin typeface="FrutigerLTStd-Light"/>
              </a:rPr>
              <a:t>–</a:t>
            </a:r>
            <a:r>
              <a:rPr lang="en-US" altLang="zh-CN" sz="2400" i="1" dirty="0">
                <a:latin typeface="FrutigerLTStd-LightItalic"/>
              </a:rPr>
              <a:t>green</a:t>
            </a:r>
            <a:r>
              <a:rPr lang="en-US" altLang="zh-CN" sz="2400" dirty="0">
                <a:latin typeface="FrutigerLTStd-Light"/>
              </a:rPr>
              <a:t>; the</a:t>
            </a:r>
          </a:p>
          <a:p>
            <a:r>
              <a:rPr lang="en-US" altLang="zh-CN" sz="2400" dirty="0">
                <a:latin typeface="FrutigerLTStd-Light"/>
              </a:rPr>
              <a:t>microtubules forming the spindle </a:t>
            </a:r>
            <a:r>
              <a:rPr lang="en-US" altLang="zh-CN" sz="2400" dirty="0" err="1" smtClean="0">
                <a:latin typeface="FrutigerLTStd-Light"/>
              </a:rPr>
              <a:t>fibers,</a:t>
            </a:r>
            <a:r>
              <a:rPr lang="en-US" altLang="zh-CN" sz="2400" i="1" dirty="0" err="1" smtClean="0">
                <a:latin typeface="FrutigerLTStd-LightItalic"/>
              </a:rPr>
              <a:t>red</a:t>
            </a:r>
            <a:r>
              <a:rPr lang="en-US" altLang="zh-CN" sz="2400" dirty="0">
                <a:latin typeface="FrutigerLTStd-Light"/>
              </a:rPr>
              <a:t>; and the chromosomes, </a:t>
            </a:r>
            <a:r>
              <a:rPr lang="en-US" altLang="zh-CN" sz="2400" i="1" dirty="0">
                <a:latin typeface="FrutigerLTStd-LightItalic"/>
              </a:rPr>
              <a:t>white</a:t>
            </a:r>
            <a:r>
              <a:rPr lang="en-US" altLang="zh-CN" sz="2400" dirty="0">
                <a:latin typeface="FrutigerLTStd-Light"/>
              </a:rPr>
              <a:t>.</a:t>
            </a:r>
            <a:endParaRPr lang="zh-CN" altLang="en-US" sz="2400" dirty="0"/>
          </a:p>
        </p:txBody>
      </p:sp>
    </p:spTree>
    <p:extLst>
      <p:ext uri="{BB962C8B-B14F-4D97-AF65-F5344CB8AC3E}">
        <p14:creationId xmlns:p14="http://schemas.microsoft.com/office/powerpoint/2010/main" val="27946830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descr="figure_12_3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39" y="1194275"/>
            <a:ext cx="6296380" cy="502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96456" y="1194275"/>
            <a:ext cx="5421750" cy="5016758"/>
          </a:xfrm>
          <a:prstGeom prst="rect">
            <a:avLst/>
          </a:prstGeom>
        </p:spPr>
        <p:txBody>
          <a:bodyPr wrap="square">
            <a:spAutoFit/>
          </a:bodyPr>
          <a:lstStyle/>
          <a:p>
            <a:r>
              <a:rPr lang="en-US" altLang="zh-CN" sz="2000" dirty="0">
                <a:latin typeface="FrutigerLTStd-Light"/>
              </a:rPr>
              <a:t>(C) Here, just after cytokinesis, which</a:t>
            </a:r>
          </a:p>
          <a:p>
            <a:r>
              <a:rPr lang="en-US" altLang="zh-CN" sz="2000" dirty="0">
                <a:latin typeface="FrutigerLTStd-Light"/>
              </a:rPr>
              <a:t>follows directly after </a:t>
            </a:r>
            <a:r>
              <a:rPr lang="en-US" altLang="zh-CN" sz="2000" dirty="0" err="1">
                <a:latin typeface="FrutigerLTStd-Light"/>
              </a:rPr>
              <a:t>telophase</a:t>
            </a:r>
            <a:r>
              <a:rPr lang="en-US" altLang="zh-CN" sz="2000" dirty="0">
                <a:latin typeface="FrutigerLTStd-Light"/>
              </a:rPr>
              <a:t> (see</a:t>
            </a:r>
          </a:p>
          <a:p>
            <a:r>
              <a:rPr lang="en-US" altLang="zh-CN" sz="2000" dirty="0">
                <a:latin typeface="FrutigerLTStd-Light"/>
              </a:rPr>
              <a:t>Figure 8.3) three daughter cells of a</a:t>
            </a:r>
          </a:p>
          <a:p>
            <a:r>
              <a:rPr lang="en-US" altLang="zh-CN" sz="2000" dirty="0">
                <a:latin typeface="FrutigerLTStd-Light"/>
              </a:rPr>
              <a:t>human </a:t>
            </a:r>
            <a:r>
              <a:rPr lang="en-US" altLang="zh-CN" sz="2000" dirty="0" err="1">
                <a:latin typeface="FrutigerLTStd-Light"/>
              </a:rPr>
              <a:t>HeLa</a:t>
            </a:r>
            <a:r>
              <a:rPr lang="en-US" altLang="zh-CN" sz="2000" dirty="0">
                <a:latin typeface="FrutigerLTStd-Light"/>
              </a:rPr>
              <a:t> cervical carcinoma cell</a:t>
            </a:r>
          </a:p>
          <a:p>
            <a:r>
              <a:rPr lang="en-US" altLang="zh-CN" sz="2000" dirty="0">
                <a:latin typeface="FrutigerLTStd-Light"/>
              </a:rPr>
              <a:t>line have formed from a mother cell</a:t>
            </a:r>
          </a:p>
          <a:p>
            <a:r>
              <a:rPr lang="en-US" altLang="zh-CN" sz="2000" dirty="0">
                <a:latin typeface="FrutigerLTStd-Light"/>
              </a:rPr>
              <a:t>that ostensibly assembled a </a:t>
            </a:r>
            <a:r>
              <a:rPr lang="en-US" altLang="zh-CN" sz="2000" dirty="0" err="1">
                <a:latin typeface="FrutigerLTStd-Light"/>
              </a:rPr>
              <a:t>triradial</a:t>
            </a:r>
            <a:endParaRPr lang="en-US" altLang="zh-CN" sz="2000" dirty="0">
              <a:latin typeface="FrutigerLTStd-Light"/>
            </a:endParaRPr>
          </a:p>
          <a:p>
            <a:r>
              <a:rPr lang="en-US" altLang="zh-CN" sz="2000" dirty="0">
                <a:latin typeface="FrutigerLTStd-Light"/>
              </a:rPr>
              <a:t>spindle during mitosis; these daughters</a:t>
            </a:r>
          </a:p>
          <a:p>
            <a:r>
              <a:rPr lang="en-US" altLang="zh-CN" sz="2000" dirty="0">
                <a:latin typeface="FrutigerLTStd-Light"/>
              </a:rPr>
              <a:t>are trying to divide the maternal dowry</a:t>
            </a:r>
          </a:p>
          <a:p>
            <a:r>
              <a:rPr lang="en-US" altLang="zh-CN" sz="2000" dirty="0">
                <a:latin typeface="FrutigerLTStd-Light"/>
              </a:rPr>
              <a:t>of chromosomes in three ways rather</a:t>
            </a:r>
          </a:p>
          <a:p>
            <a:r>
              <a:rPr lang="en-US" altLang="zh-CN" sz="2000" dirty="0">
                <a:latin typeface="FrutigerLTStd-Light"/>
              </a:rPr>
              <a:t>than the usual two. Microtubules are</a:t>
            </a:r>
          </a:p>
          <a:p>
            <a:r>
              <a:rPr lang="en-US" altLang="zh-CN" sz="2000" dirty="0">
                <a:latin typeface="FrutigerLTStd-Light"/>
              </a:rPr>
              <a:t>stained </a:t>
            </a:r>
            <a:r>
              <a:rPr lang="en-US" altLang="zh-CN" sz="2000" i="1" dirty="0">
                <a:latin typeface="FrutigerLTStd-LightItalic"/>
              </a:rPr>
              <a:t>yellow</a:t>
            </a:r>
            <a:r>
              <a:rPr lang="en-US" altLang="zh-CN" sz="2000" dirty="0">
                <a:latin typeface="FrutigerLTStd-Light"/>
              </a:rPr>
              <a:t>; DNA is stained </a:t>
            </a:r>
            <a:r>
              <a:rPr lang="en-US" altLang="zh-CN" sz="2000" i="1" dirty="0">
                <a:latin typeface="FrutigerLTStd-LightItalic"/>
              </a:rPr>
              <a:t>purple.</a:t>
            </a:r>
          </a:p>
          <a:p>
            <a:r>
              <a:rPr lang="en-US" altLang="zh-CN" sz="2000" dirty="0">
                <a:latin typeface="FrutigerLTStd-Light"/>
              </a:rPr>
              <a:t>The abscission of these cells at the end</a:t>
            </a:r>
          </a:p>
          <a:p>
            <a:r>
              <a:rPr lang="en-US" altLang="zh-CN" sz="2000" dirty="0">
                <a:latin typeface="FrutigerLTStd-Light"/>
              </a:rPr>
              <a:t>of cytokinesis clearly did not proceed</a:t>
            </a:r>
          </a:p>
          <a:p>
            <a:r>
              <a:rPr lang="en-US" altLang="zh-CN" sz="2000" dirty="0">
                <a:latin typeface="FrutigerLTStd-Light"/>
              </a:rPr>
              <a:t>properly, </a:t>
            </a:r>
            <a:r>
              <a:rPr lang="en-US" altLang="zh-CN" sz="2000" u="sng" dirty="0">
                <a:solidFill>
                  <a:srgbClr val="FF0000"/>
                </a:solidFill>
                <a:latin typeface="FrutigerLTStd-Light"/>
              </a:rPr>
              <a:t>leaving the cells connected</a:t>
            </a:r>
          </a:p>
          <a:p>
            <a:r>
              <a:rPr lang="en-US" altLang="zh-CN" sz="2000" u="sng" dirty="0">
                <a:solidFill>
                  <a:srgbClr val="FF0000"/>
                </a:solidFill>
                <a:latin typeface="FrutigerLTStd-Light"/>
              </a:rPr>
              <a:t>to one another via a chromosomal</a:t>
            </a:r>
          </a:p>
          <a:p>
            <a:r>
              <a:rPr lang="en-US" altLang="zh-CN" sz="2000" u="sng" dirty="0">
                <a:solidFill>
                  <a:srgbClr val="FF0000"/>
                </a:solidFill>
                <a:latin typeface="FrutigerLTStd-Light"/>
              </a:rPr>
              <a:t>fragment</a:t>
            </a:r>
            <a:r>
              <a:rPr lang="en-US" altLang="zh-CN" sz="2000" dirty="0">
                <a:latin typeface="FrutigerLTStd-Light"/>
              </a:rPr>
              <a:t> (</a:t>
            </a:r>
            <a:r>
              <a:rPr lang="en-US" altLang="zh-CN" sz="2000" i="1" dirty="0">
                <a:latin typeface="FrutigerLTStd-LightItalic"/>
              </a:rPr>
              <a:t>purple dot, arrow</a:t>
            </a:r>
            <a:r>
              <a:rPr lang="en-US" altLang="zh-CN" sz="2000" dirty="0">
                <a:latin typeface="FrutigerLTStd-Light"/>
              </a:rPr>
              <a:t>).</a:t>
            </a:r>
            <a:endParaRPr lang="zh-CN" altLang="en-US" sz="2000" dirty="0"/>
          </a:p>
        </p:txBody>
      </p:sp>
    </p:spTree>
    <p:extLst>
      <p:ext uri="{BB962C8B-B14F-4D97-AF65-F5344CB8AC3E}">
        <p14:creationId xmlns:p14="http://schemas.microsoft.com/office/powerpoint/2010/main" val="5885010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table_12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342900"/>
            <a:ext cx="4686300" cy="616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391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12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32" y="308757"/>
            <a:ext cx="3114675"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65731" y="2646718"/>
            <a:ext cx="5486240" cy="1631216"/>
          </a:xfrm>
          <a:prstGeom prst="rect">
            <a:avLst/>
          </a:prstGeom>
        </p:spPr>
        <p:txBody>
          <a:bodyPr wrap="square">
            <a:spAutoFit/>
          </a:bodyPr>
          <a:lstStyle/>
          <a:p>
            <a:r>
              <a:rPr lang="en-US" altLang="zh-CN" sz="2000" dirty="0" smtClean="0">
                <a:solidFill>
                  <a:srgbClr val="000000"/>
                </a:solidFill>
                <a:latin typeface="FrutigerLTStd-Light"/>
              </a:rPr>
              <a:t>A </a:t>
            </a:r>
            <a:r>
              <a:rPr lang="en-US" altLang="zh-CN" sz="2000" dirty="0">
                <a:solidFill>
                  <a:srgbClr val="000000"/>
                </a:solidFill>
                <a:latin typeface="FrutigerLTStd-Light"/>
              </a:rPr>
              <a:t>number of </a:t>
            </a:r>
            <a:r>
              <a:rPr lang="en-US" altLang="zh-CN" sz="2000" dirty="0" smtClean="0">
                <a:solidFill>
                  <a:srgbClr val="000000"/>
                </a:solidFill>
                <a:latin typeface="FrutigerLTStd-Light"/>
              </a:rPr>
              <a:t>DNA polymerases </a:t>
            </a:r>
            <a:r>
              <a:rPr lang="en-US" altLang="zh-CN" sz="2000" dirty="0">
                <a:solidFill>
                  <a:srgbClr val="000000"/>
                </a:solidFill>
                <a:latin typeface="FrutigerLTStd-Light"/>
              </a:rPr>
              <a:t>have a proofreading </a:t>
            </a:r>
            <a:r>
              <a:rPr lang="en-US" altLang="zh-CN" sz="2000" dirty="0" smtClean="0">
                <a:solidFill>
                  <a:srgbClr val="000000"/>
                </a:solidFill>
                <a:latin typeface="FrutigerLTStd-Light"/>
              </a:rPr>
              <a:t>ability that </a:t>
            </a:r>
            <a:r>
              <a:rPr lang="en-US" altLang="zh-CN" sz="2000" dirty="0">
                <a:solidFill>
                  <a:srgbClr val="000000"/>
                </a:solidFill>
                <a:latin typeface="FrutigerLTStd-Light"/>
              </a:rPr>
              <a:t>allows them to minimize the </a:t>
            </a:r>
            <a:r>
              <a:rPr lang="en-US" altLang="zh-CN" sz="2000" dirty="0" smtClean="0">
                <a:solidFill>
                  <a:srgbClr val="000000"/>
                </a:solidFill>
                <a:latin typeface="FrutigerLTStd-Light"/>
              </a:rPr>
              <a:t>number of </a:t>
            </a:r>
            <a:r>
              <a:rPr lang="en-US" altLang="zh-CN" sz="2000" dirty="0">
                <a:solidFill>
                  <a:srgbClr val="000000"/>
                </a:solidFill>
                <a:latin typeface="FrutigerLTStd-Light"/>
              </a:rPr>
              <a:t>bases that are </a:t>
            </a:r>
            <a:r>
              <a:rPr lang="en-US" altLang="zh-CN" sz="2000" dirty="0" err="1">
                <a:solidFill>
                  <a:srgbClr val="000000"/>
                </a:solidFill>
                <a:latin typeface="FrutigerLTStd-Light"/>
              </a:rPr>
              <a:t>misincorporated</a:t>
            </a:r>
            <a:r>
              <a:rPr lang="en-US" altLang="zh-CN" sz="2000" dirty="0">
                <a:solidFill>
                  <a:srgbClr val="000000"/>
                </a:solidFill>
                <a:latin typeface="FrutigerLTStd-Light"/>
              </a:rPr>
              <a:t> </a:t>
            </a:r>
            <a:r>
              <a:rPr lang="en-US" altLang="zh-CN" sz="2000" dirty="0" smtClean="0">
                <a:solidFill>
                  <a:srgbClr val="000000"/>
                </a:solidFill>
                <a:latin typeface="FrutigerLTStd-Light"/>
              </a:rPr>
              <a:t>and retained </a:t>
            </a:r>
            <a:r>
              <a:rPr lang="en-US" altLang="zh-CN" sz="2000" dirty="0">
                <a:solidFill>
                  <a:srgbClr val="000000"/>
                </a:solidFill>
                <a:latin typeface="FrutigerLTStd-Light"/>
              </a:rPr>
              <a:t>in the recently </a:t>
            </a:r>
            <a:r>
              <a:rPr lang="en-US" altLang="zh-CN" sz="2000" dirty="0" smtClean="0">
                <a:solidFill>
                  <a:srgbClr val="000000"/>
                </a:solidFill>
                <a:latin typeface="FrutigerLTStd-Light"/>
              </a:rPr>
              <a:t>synthesized strand</a:t>
            </a:r>
            <a:r>
              <a:rPr lang="en-US" altLang="zh-CN" sz="2000" dirty="0">
                <a:solidFill>
                  <a:srgbClr val="000000"/>
                </a:solidFill>
                <a:latin typeface="FrutigerLTStd-Light"/>
              </a:rPr>
              <a:t>. </a:t>
            </a:r>
            <a:endParaRPr lang="zh-CN" altLang="en-US" sz="2000" dirty="0"/>
          </a:p>
        </p:txBody>
      </p:sp>
      <p:sp>
        <p:nvSpPr>
          <p:cNvPr id="3" name="Rectangle 2"/>
          <p:cNvSpPr/>
          <p:nvPr/>
        </p:nvSpPr>
        <p:spPr>
          <a:xfrm>
            <a:off x="4865731" y="876635"/>
            <a:ext cx="6694210" cy="1077218"/>
          </a:xfrm>
          <a:prstGeom prst="rect">
            <a:avLst/>
          </a:prstGeom>
        </p:spPr>
        <p:txBody>
          <a:bodyPr wrap="square">
            <a:spAutoFit/>
          </a:bodyPr>
          <a:lstStyle/>
          <a:p>
            <a:r>
              <a:rPr lang="en-US" altLang="zh-CN" sz="3200" b="1" dirty="0">
                <a:solidFill>
                  <a:srgbClr val="1271FF"/>
                </a:solidFill>
                <a:latin typeface="FrutigerLTStd-Bold"/>
              </a:rPr>
              <a:t>Figure 12.4 </a:t>
            </a:r>
            <a:r>
              <a:rPr lang="en-US" altLang="zh-CN" sz="3200" b="1" dirty="0">
                <a:solidFill>
                  <a:srgbClr val="000000"/>
                </a:solidFill>
                <a:latin typeface="FrutigerLTStd-Bold"/>
              </a:rPr>
              <a:t>Proofreading by DNA</a:t>
            </a:r>
          </a:p>
          <a:p>
            <a:r>
              <a:rPr lang="en-US" altLang="zh-CN" sz="3200" b="1" dirty="0">
                <a:solidFill>
                  <a:srgbClr val="000000"/>
                </a:solidFill>
                <a:latin typeface="FrutigerLTStd-Bold"/>
              </a:rPr>
              <a:t>polymerases </a:t>
            </a:r>
            <a:endParaRPr lang="zh-CN" altLang="en-US" sz="3200" dirty="0"/>
          </a:p>
        </p:txBody>
      </p:sp>
      <p:sp>
        <p:nvSpPr>
          <p:cNvPr id="4" name="Rectangle 3"/>
          <p:cNvSpPr/>
          <p:nvPr/>
        </p:nvSpPr>
        <p:spPr>
          <a:xfrm>
            <a:off x="4865731" y="4712812"/>
            <a:ext cx="6096000" cy="1754326"/>
          </a:xfrm>
          <a:prstGeom prst="rect">
            <a:avLst/>
          </a:prstGeom>
        </p:spPr>
        <p:txBody>
          <a:bodyPr>
            <a:spAutoFit/>
          </a:bodyPr>
          <a:lstStyle/>
          <a:p>
            <a:r>
              <a:rPr lang="en-US" altLang="zh-CN" sz="2000" dirty="0">
                <a:latin typeface="UtopiaStd-Regular"/>
              </a:rPr>
              <a:t>DNA </a:t>
            </a:r>
            <a:r>
              <a:rPr lang="en-US" altLang="zh-CN" sz="2000" dirty="0" smtClean="0">
                <a:latin typeface="UtopiaStd-Regular"/>
              </a:rPr>
              <a:t>polymerases such </a:t>
            </a:r>
            <a:r>
              <a:rPr lang="en-US" altLang="zh-CN" sz="2000" dirty="0">
                <a:latin typeface="UtopiaStd-Regular"/>
              </a:rPr>
              <a:t>as pol-</a:t>
            </a:r>
            <a:r>
              <a:rPr lang="en-US" altLang="zh-CN" sz="2400" dirty="0">
                <a:latin typeface="TimesNewRomanPSMT"/>
              </a:rPr>
              <a:t>δ </a:t>
            </a:r>
            <a:r>
              <a:rPr lang="en-US" altLang="zh-CN" sz="2000" dirty="0">
                <a:latin typeface="UtopiaStd-Regular"/>
              </a:rPr>
              <a:t>continuously look backward, “over their shoulder,” scanning the </a:t>
            </a:r>
            <a:r>
              <a:rPr lang="en-US" altLang="zh-CN" sz="2000" dirty="0" smtClean="0">
                <a:latin typeface="UtopiaStd-Regular"/>
              </a:rPr>
              <a:t>stretch of </a:t>
            </a:r>
            <a:r>
              <a:rPr lang="en-US" altLang="zh-CN" sz="2000" dirty="0">
                <a:latin typeface="UtopiaStd-Regular"/>
              </a:rPr>
              <a:t>DNA that they have just polymerized; such monitoring is often called </a:t>
            </a:r>
            <a:r>
              <a:rPr lang="en-US" altLang="zh-CN" sz="2400" b="1" dirty="0">
                <a:solidFill>
                  <a:srgbClr val="FF0000"/>
                </a:solidFill>
                <a:latin typeface="UtopiaStd-Bold"/>
              </a:rPr>
              <a:t>proofreading</a:t>
            </a:r>
            <a:r>
              <a:rPr lang="en-US" altLang="zh-CN" sz="2000" dirty="0">
                <a:latin typeface="UtopiaStd-Regular"/>
              </a:rPr>
              <a:t>.</a:t>
            </a:r>
            <a:endParaRPr lang="zh-CN" altLang="en-US" sz="2000" dirty="0"/>
          </a:p>
        </p:txBody>
      </p:sp>
    </p:spTree>
    <p:extLst>
      <p:ext uri="{BB962C8B-B14F-4D97-AF65-F5344CB8AC3E}">
        <p14:creationId xmlns:p14="http://schemas.microsoft.com/office/powerpoint/2010/main" val="32453108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descr="figure_12_4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176" y="1603004"/>
            <a:ext cx="6158340" cy="272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01153" y="4467314"/>
            <a:ext cx="10698469" cy="2308324"/>
          </a:xfrm>
          <a:prstGeom prst="rect">
            <a:avLst/>
          </a:prstGeom>
        </p:spPr>
        <p:txBody>
          <a:bodyPr wrap="square">
            <a:spAutoFit/>
          </a:bodyPr>
          <a:lstStyle/>
          <a:p>
            <a:r>
              <a:rPr lang="en-US" altLang="zh-CN" dirty="0" smtClean="0">
                <a:solidFill>
                  <a:srgbClr val="000000"/>
                </a:solidFill>
                <a:latin typeface="FrutigerLTStd-Light"/>
              </a:rPr>
              <a:t>The </a:t>
            </a:r>
            <a:r>
              <a:rPr lang="en-US" altLang="zh-CN" dirty="0">
                <a:solidFill>
                  <a:srgbClr val="000000"/>
                </a:solidFill>
                <a:latin typeface="FrutigerLTStd-Light"/>
              </a:rPr>
              <a:t>reliance of BRCA1- and BRCA2-negative human </a:t>
            </a:r>
            <a:r>
              <a:rPr lang="en-US" altLang="zh-CN" dirty="0" smtClean="0">
                <a:solidFill>
                  <a:srgbClr val="000000"/>
                </a:solidFill>
                <a:latin typeface="FrutigerLTStd-Light"/>
              </a:rPr>
              <a:t>breast cancer </a:t>
            </a:r>
            <a:r>
              <a:rPr lang="en-US" altLang="zh-CN" dirty="0">
                <a:solidFill>
                  <a:srgbClr val="000000"/>
                </a:solidFill>
                <a:latin typeface="FrutigerLTStd-Light"/>
              </a:rPr>
              <a:t>cells on a redundant HR pathway mediated by poly-(</a:t>
            </a:r>
            <a:r>
              <a:rPr lang="en-US" altLang="zh-CN" dirty="0" smtClean="0">
                <a:solidFill>
                  <a:srgbClr val="000000"/>
                </a:solidFill>
                <a:latin typeface="FrutigerLTStd-Light"/>
              </a:rPr>
              <a:t>ADP ribose</a:t>
            </a:r>
            <a:r>
              <a:rPr lang="en-US" altLang="zh-CN" dirty="0">
                <a:solidFill>
                  <a:srgbClr val="000000"/>
                </a:solidFill>
                <a:latin typeface="FrutigerLTStd-Light"/>
              </a:rPr>
              <a:t>) polymerase-1 (PARP1) makes these cells especially </a:t>
            </a:r>
            <a:r>
              <a:rPr lang="en-US" altLang="zh-CN" dirty="0" smtClean="0">
                <a:solidFill>
                  <a:srgbClr val="000000"/>
                </a:solidFill>
                <a:latin typeface="FrutigerLTStd-Light"/>
              </a:rPr>
              <a:t>vulnerable to </a:t>
            </a:r>
            <a:r>
              <a:rPr lang="en-US" altLang="zh-CN" dirty="0">
                <a:solidFill>
                  <a:srgbClr val="000000"/>
                </a:solidFill>
                <a:latin typeface="FrutigerLTStd-Light"/>
              </a:rPr>
              <a:t>killing by an anti-PARP drug. (A) PARPs constitute a </a:t>
            </a:r>
            <a:r>
              <a:rPr lang="en-US" altLang="zh-CN" dirty="0" smtClean="0">
                <a:solidFill>
                  <a:srgbClr val="000000"/>
                </a:solidFill>
                <a:latin typeface="FrutigerLTStd-Light"/>
              </a:rPr>
              <a:t>family of </a:t>
            </a:r>
            <a:r>
              <a:rPr lang="en-US" altLang="zh-CN" dirty="0">
                <a:solidFill>
                  <a:srgbClr val="000000"/>
                </a:solidFill>
                <a:latin typeface="FrutigerLTStd-Light"/>
              </a:rPr>
              <a:t>related enzymes that act by generating repeating </a:t>
            </a:r>
            <a:r>
              <a:rPr lang="en-US" altLang="zh-CN" dirty="0" smtClean="0">
                <a:solidFill>
                  <a:srgbClr val="000000"/>
                </a:solidFill>
                <a:latin typeface="FrutigerLTStd-Light"/>
              </a:rPr>
              <a:t>branched polymers </a:t>
            </a:r>
            <a:r>
              <a:rPr lang="en-US" altLang="zh-CN" dirty="0">
                <a:solidFill>
                  <a:srgbClr val="000000"/>
                </a:solidFill>
                <a:latin typeface="FrutigerLTStd-Light"/>
              </a:rPr>
              <a:t>of as many as 200 residues each that are attached to </a:t>
            </a:r>
            <a:r>
              <a:rPr lang="en-US" altLang="zh-CN" dirty="0" smtClean="0">
                <a:solidFill>
                  <a:srgbClr val="000000"/>
                </a:solidFill>
                <a:latin typeface="FrutigerLTStd-Light"/>
              </a:rPr>
              <a:t>the PARP </a:t>
            </a:r>
            <a:r>
              <a:rPr lang="en-US" altLang="zh-CN" dirty="0">
                <a:solidFill>
                  <a:srgbClr val="000000"/>
                </a:solidFill>
                <a:latin typeface="FrutigerLTStd-Light"/>
              </a:rPr>
              <a:t>enzymes themselves and other proteins involved in </a:t>
            </a:r>
            <a:r>
              <a:rPr lang="en-US" altLang="zh-CN" dirty="0" smtClean="0">
                <a:solidFill>
                  <a:srgbClr val="000000"/>
                </a:solidFill>
                <a:latin typeface="FrutigerLTStd-Light"/>
              </a:rPr>
              <a:t>effecting biochemical </a:t>
            </a:r>
            <a:r>
              <a:rPr lang="en-US" altLang="zh-CN" dirty="0">
                <a:solidFill>
                  <a:srgbClr val="000000"/>
                </a:solidFill>
                <a:latin typeface="FrutigerLTStd-Light"/>
              </a:rPr>
              <a:t>responses. In the case of PARP1, it binds to </a:t>
            </a:r>
            <a:r>
              <a:rPr lang="en-US" altLang="zh-CN" dirty="0" err="1" smtClean="0">
                <a:solidFill>
                  <a:srgbClr val="000000"/>
                </a:solidFill>
                <a:latin typeface="FrutigerLTStd-Light"/>
              </a:rPr>
              <a:t>ssDNA</a:t>
            </a:r>
            <a:r>
              <a:rPr lang="en-US" altLang="zh-CN" dirty="0" smtClean="0">
                <a:solidFill>
                  <a:srgbClr val="000000"/>
                </a:solidFill>
                <a:latin typeface="FrutigerLTStd-Light"/>
              </a:rPr>
              <a:t> breaks </a:t>
            </a:r>
            <a:r>
              <a:rPr lang="en-US" altLang="zh-CN" dirty="0">
                <a:solidFill>
                  <a:srgbClr val="000000"/>
                </a:solidFill>
                <a:latin typeface="FrutigerLTStd-Light"/>
              </a:rPr>
              <a:t>(SSBs) and ADP-</a:t>
            </a:r>
            <a:r>
              <a:rPr lang="en-US" altLang="zh-CN" dirty="0" err="1">
                <a:solidFill>
                  <a:srgbClr val="000000"/>
                </a:solidFill>
                <a:latin typeface="FrutigerLTStd-Light"/>
              </a:rPr>
              <a:t>ribosylates</a:t>
            </a:r>
            <a:r>
              <a:rPr lang="en-US" altLang="zh-CN" dirty="0">
                <a:solidFill>
                  <a:srgbClr val="000000"/>
                </a:solidFill>
                <a:latin typeface="FrutigerLTStd-Light"/>
              </a:rPr>
              <a:t> itself; its poly-ADP chains </a:t>
            </a:r>
            <a:r>
              <a:rPr lang="en-US" altLang="zh-CN" dirty="0" smtClean="0">
                <a:solidFill>
                  <a:srgbClr val="000000"/>
                </a:solidFill>
                <a:latin typeface="FrutigerLTStd-Light"/>
              </a:rPr>
              <a:t>then attract </a:t>
            </a:r>
            <a:r>
              <a:rPr lang="en-US" altLang="zh-CN" dirty="0">
                <a:solidFill>
                  <a:srgbClr val="000000"/>
                </a:solidFill>
                <a:latin typeface="FrutigerLTStd-Light"/>
              </a:rPr>
              <a:t>a series of repair enzymes that may be </a:t>
            </a:r>
            <a:r>
              <a:rPr lang="en-US" altLang="zh-CN" u="sng" dirty="0">
                <a:solidFill>
                  <a:srgbClr val="000000"/>
                </a:solidFill>
                <a:latin typeface="FrutigerLTStd-Light"/>
              </a:rPr>
              <a:t>ADP-</a:t>
            </a:r>
            <a:r>
              <a:rPr lang="en-US" altLang="zh-CN" u="sng" dirty="0" err="1">
                <a:solidFill>
                  <a:srgbClr val="000000"/>
                </a:solidFill>
                <a:latin typeface="FrutigerLTStd-Light"/>
              </a:rPr>
              <a:t>ribosylated</a:t>
            </a:r>
            <a:r>
              <a:rPr lang="en-US" altLang="zh-CN" u="sng" dirty="0">
                <a:solidFill>
                  <a:srgbClr val="000000"/>
                </a:solidFill>
                <a:latin typeface="FrutigerLTStd-Light"/>
              </a:rPr>
              <a:t> </a:t>
            </a:r>
            <a:r>
              <a:rPr lang="en-US" altLang="zh-CN" u="sng" dirty="0" smtClean="0">
                <a:solidFill>
                  <a:srgbClr val="000000"/>
                </a:solidFill>
                <a:latin typeface="FrutigerLTStd-Light"/>
              </a:rPr>
              <a:t>by PARP1 </a:t>
            </a:r>
            <a:r>
              <a:rPr lang="en-US" altLang="zh-CN" u="sng" dirty="0">
                <a:solidFill>
                  <a:srgbClr val="000000"/>
                </a:solidFill>
                <a:latin typeface="FrutigerLTStd-Light"/>
              </a:rPr>
              <a:t>and thereafter proceed to complete various steps of BER.</a:t>
            </a:r>
            <a:endParaRPr lang="zh-CN" altLang="en-US" u="sng" dirty="0"/>
          </a:p>
        </p:txBody>
      </p:sp>
      <p:sp>
        <p:nvSpPr>
          <p:cNvPr id="3" name="Rectangle 2"/>
          <p:cNvSpPr/>
          <p:nvPr/>
        </p:nvSpPr>
        <p:spPr>
          <a:xfrm>
            <a:off x="2030979" y="363027"/>
            <a:ext cx="8797441" cy="954107"/>
          </a:xfrm>
          <a:prstGeom prst="rect">
            <a:avLst/>
          </a:prstGeom>
        </p:spPr>
        <p:txBody>
          <a:bodyPr wrap="square">
            <a:spAutoFit/>
          </a:bodyPr>
          <a:lstStyle/>
          <a:p>
            <a:pPr algn="ctr"/>
            <a:r>
              <a:rPr lang="en-US" altLang="zh-CN" sz="2800" b="1" dirty="0">
                <a:solidFill>
                  <a:srgbClr val="1271FF"/>
                </a:solidFill>
                <a:latin typeface="Arial" panose="020B0604020202020204" pitchFamily="34" charset="0"/>
                <a:cs typeface="Arial" panose="020B0604020202020204" pitchFamily="34" charset="0"/>
              </a:rPr>
              <a:t>Figure 12.42 </a:t>
            </a:r>
            <a:r>
              <a:rPr lang="en-US" altLang="zh-CN" sz="2800" b="1" dirty="0">
                <a:solidFill>
                  <a:srgbClr val="000000"/>
                </a:solidFill>
                <a:latin typeface="Arial" panose="020B0604020202020204" pitchFamily="34" charset="0"/>
                <a:cs typeface="Arial" panose="020B0604020202020204" pitchFamily="34" charset="0"/>
              </a:rPr>
              <a:t>Killing of BRCA2-negative cells by an anti-PARP drug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8410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descr="figure_12_4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26" y="1534665"/>
            <a:ext cx="5349771" cy="448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48749" y="1534665"/>
            <a:ext cx="5103969" cy="4524315"/>
          </a:xfrm>
          <a:prstGeom prst="rect">
            <a:avLst/>
          </a:prstGeom>
        </p:spPr>
        <p:txBody>
          <a:bodyPr wrap="square">
            <a:spAutoFit/>
          </a:bodyPr>
          <a:lstStyle/>
          <a:p>
            <a:r>
              <a:rPr lang="en-US" altLang="zh-CN" dirty="0">
                <a:latin typeface="FrutigerLTStd-Light"/>
              </a:rPr>
              <a:t>(</a:t>
            </a:r>
            <a:r>
              <a:rPr lang="en-US" altLang="zh-CN" dirty="0" smtClean="0">
                <a:latin typeface="FrutigerLTStd-Light"/>
              </a:rPr>
              <a:t>B)</a:t>
            </a:r>
            <a:r>
              <a:rPr lang="en-US" altLang="zh-CN" u="sng" dirty="0" smtClean="0">
                <a:latin typeface="FrutigerLTStd-Light"/>
              </a:rPr>
              <a:t>Such </a:t>
            </a:r>
            <a:r>
              <a:rPr lang="en-US" altLang="zh-CN" u="sng" dirty="0">
                <a:latin typeface="FrutigerLTStd-Light"/>
              </a:rPr>
              <a:t>SSBs are created routinely by oxidized bases, which are </a:t>
            </a:r>
            <a:r>
              <a:rPr lang="en-US" altLang="zh-CN" u="sng" dirty="0" smtClean="0">
                <a:latin typeface="FrutigerLTStd-Light"/>
              </a:rPr>
              <a:t>usually removed </a:t>
            </a:r>
            <a:r>
              <a:rPr lang="en-US" altLang="zh-CN" u="sng" dirty="0">
                <a:latin typeface="FrutigerLTStd-Light"/>
              </a:rPr>
              <a:t>by BER. Here, an oxidized base (</a:t>
            </a:r>
            <a:r>
              <a:rPr lang="en-US" altLang="zh-CN" i="1" u="sng" dirty="0">
                <a:latin typeface="FrutigerLTStd-LightItalic"/>
              </a:rPr>
              <a:t>gold</a:t>
            </a:r>
            <a:r>
              <a:rPr lang="en-US" altLang="zh-CN" u="sng" dirty="0">
                <a:latin typeface="FrutigerLTStd-Light"/>
              </a:rPr>
              <a:t>) should be </a:t>
            </a:r>
            <a:r>
              <a:rPr lang="en-US" altLang="zh-CN" u="sng" dirty="0" smtClean="0">
                <a:latin typeface="FrutigerLTStd-Light"/>
              </a:rPr>
              <a:t>excised and </a:t>
            </a:r>
            <a:r>
              <a:rPr lang="en-US" altLang="zh-CN" u="sng" dirty="0">
                <a:latin typeface="FrutigerLTStd-Light"/>
              </a:rPr>
              <a:t>the DNA repaired through the actions of PARP1 and </a:t>
            </a:r>
            <a:r>
              <a:rPr lang="en-US" altLang="zh-CN" u="sng" dirty="0" smtClean="0">
                <a:latin typeface="FrutigerLTStd-Light"/>
              </a:rPr>
              <a:t>recruited repair </a:t>
            </a:r>
            <a:r>
              <a:rPr lang="en-US" altLang="zh-CN" u="sng" dirty="0">
                <a:latin typeface="FrutigerLTStd-Light"/>
              </a:rPr>
              <a:t>enzymes. </a:t>
            </a:r>
            <a:r>
              <a:rPr lang="en-US" altLang="zh-CN" dirty="0">
                <a:latin typeface="FrutigerLTStd-Light"/>
              </a:rPr>
              <a:t>However, in the presence of a PARP1 </a:t>
            </a:r>
            <a:r>
              <a:rPr lang="en-US" altLang="zh-CN" dirty="0" smtClean="0">
                <a:latin typeface="FrutigerLTStd-Light"/>
              </a:rPr>
              <a:t>inhibitor, these </a:t>
            </a:r>
            <a:r>
              <a:rPr lang="en-US" altLang="zh-CN" dirty="0">
                <a:latin typeface="FrutigerLTStd-Light"/>
              </a:rPr>
              <a:t>other enzymes are not recruited, BER cannot proceed </a:t>
            </a:r>
            <a:r>
              <a:rPr lang="en-US" altLang="zh-CN" dirty="0" smtClean="0">
                <a:latin typeface="FrutigerLTStd-Light"/>
              </a:rPr>
              <a:t>to completion</a:t>
            </a:r>
            <a:r>
              <a:rPr lang="en-US" altLang="zh-CN" dirty="0">
                <a:latin typeface="FrutigerLTStd-Light"/>
              </a:rPr>
              <a:t>, and the resulting SSB is converted to a </a:t>
            </a:r>
            <a:r>
              <a:rPr lang="en-US" altLang="zh-CN" dirty="0" smtClean="0">
                <a:latin typeface="FrutigerLTStd-Light"/>
              </a:rPr>
              <a:t>double-strand break </a:t>
            </a:r>
            <a:r>
              <a:rPr lang="en-US" altLang="zh-CN" dirty="0">
                <a:latin typeface="FrutigerLTStd-Light"/>
              </a:rPr>
              <a:t>(DSB) when a replication fork moves through </a:t>
            </a:r>
            <a:r>
              <a:rPr lang="en-US" altLang="zh-CN" dirty="0" smtClean="0">
                <a:latin typeface="FrutigerLTStd-Light"/>
              </a:rPr>
              <a:t>during the </a:t>
            </a:r>
            <a:r>
              <a:rPr lang="en-US" altLang="zh-CN" dirty="0">
                <a:latin typeface="FrutigerLTStd-Light"/>
              </a:rPr>
              <a:t>next S phase. This break can be efficiently restored to a </a:t>
            </a:r>
            <a:r>
              <a:rPr lang="en-US" altLang="zh-CN" dirty="0" err="1" smtClean="0">
                <a:latin typeface="FrutigerLTStd-Light"/>
              </a:rPr>
              <a:t>wildtype</a:t>
            </a:r>
            <a:r>
              <a:rPr lang="en-US" altLang="zh-CN" dirty="0" smtClean="0">
                <a:latin typeface="FrutigerLTStd-Light"/>
              </a:rPr>
              <a:t> configuration </a:t>
            </a:r>
            <a:r>
              <a:rPr lang="en-US" altLang="zh-CN" dirty="0">
                <a:latin typeface="FrutigerLTStd-Light"/>
              </a:rPr>
              <a:t>only through homology-directed repair (HR</a:t>
            </a:r>
            <a:r>
              <a:rPr lang="en-US" altLang="zh-CN" dirty="0" smtClean="0">
                <a:latin typeface="FrutigerLTStd-Light"/>
              </a:rPr>
              <a:t>), which </a:t>
            </a:r>
            <a:r>
              <a:rPr lang="en-US" altLang="zh-CN" dirty="0">
                <a:latin typeface="FrutigerLTStd-Light"/>
              </a:rPr>
              <a:t>is defective in </a:t>
            </a:r>
            <a:r>
              <a:rPr lang="en-US" altLang="zh-CN" i="1" dirty="0">
                <a:latin typeface="FrutigerLTStd-LightItalic"/>
              </a:rPr>
              <a:t>BRCA1- </a:t>
            </a:r>
            <a:r>
              <a:rPr lang="en-US" altLang="zh-CN" dirty="0">
                <a:latin typeface="FrutigerLTStd-Light"/>
              </a:rPr>
              <a:t>and </a:t>
            </a:r>
            <a:r>
              <a:rPr lang="en-US" altLang="zh-CN" i="1" dirty="0">
                <a:latin typeface="FrutigerLTStd-LightItalic"/>
              </a:rPr>
              <a:t>BRCA2-</a:t>
            </a:r>
            <a:r>
              <a:rPr lang="en-US" altLang="zh-CN" dirty="0">
                <a:latin typeface="FrutigerLTStd-Light"/>
              </a:rPr>
              <a:t>mutant cells.</a:t>
            </a:r>
            <a:endParaRPr lang="zh-CN" altLang="en-US" dirty="0"/>
          </a:p>
        </p:txBody>
      </p:sp>
    </p:spTree>
    <p:extLst>
      <p:ext uri="{BB962C8B-B14F-4D97-AF65-F5344CB8AC3E}">
        <p14:creationId xmlns:p14="http://schemas.microsoft.com/office/powerpoint/2010/main" val="29053220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figure_12_4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36" y="294508"/>
            <a:ext cx="3949700" cy="627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13960" y="1889451"/>
            <a:ext cx="6123432" cy="2031325"/>
          </a:xfrm>
          <a:prstGeom prst="rect">
            <a:avLst/>
          </a:prstGeom>
        </p:spPr>
        <p:txBody>
          <a:bodyPr wrap="square">
            <a:spAutoFit/>
          </a:bodyPr>
          <a:lstStyle/>
          <a:p>
            <a:r>
              <a:rPr lang="en-US" altLang="zh-CN" dirty="0">
                <a:latin typeface="FrutigerLTStd-Light"/>
              </a:rPr>
              <a:t>(C) Cultured mouse ES (embryonic stem) cells of three </a:t>
            </a:r>
            <a:r>
              <a:rPr lang="en-US" altLang="zh-CN" dirty="0" smtClean="0">
                <a:latin typeface="FrutigerLTStd-Light"/>
              </a:rPr>
              <a:t>genotypes were </a:t>
            </a:r>
            <a:r>
              <a:rPr lang="en-US" altLang="zh-CN" dirty="0">
                <a:latin typeface="FrutigerLTStd-Light"/>
              </a:rPr>
              <a:t>treated with KU0058948, a PARP1 inhibitor. While </a:t>
            </a:r>
            <a:r>
              <a:rPr lang="en-US" altLang="zh-CN" dirty="0" smtClean="0">
                <a:latin typeface="FrutigerLTStd-Light"/>
              </a:rPr>
              <a:t>the </a:t>
            </a:r>
            <a:r>
              <a:rPr lang="en-US" altLang="zh-CN" i="1" dirty="0" smtClean="0">
                <a:latin typeface="FrutigerLTStd-LightItalic"/>
              </a:rPr>
              <a:t>Brca2</a:t>
            </a:r>
            <a:r>
              <a:rPr lang="en-US" altLang="zh-CN" sz="800" dirty="0">
                <a:latin typeface="FrutigerLTStd-Light"/>
              </a:rPr>
              <a:t>+/+ </a:t>
            </a:r>
            <a:r>
              <a:rPr lang="en-US" altLang="zh-CN" dirty="0">
                <a:latin typeface="FrutigerLTStd-Light"/>
              </a:rPr>
              <a:t>(</a:t>
            </a:r>
            <a:r>
              <a:rPr lang="en-US" altLang="zh-CN" i="1" dirty="0">
                <a:latin typeface="FrutigerLTStd-LightItalic"/>
              </a:rPr>
              <a:t>blue</a:t>
            </a:r>
            <a:r>
              <a:rPr lang="en-US" altLang="zh-CN" dirty="0">
                <a:latin typeface="FrutigerLTStd-Light"/>
              </a:rPr>
              <a:t>) and </a:t>
            </a:r>
            <a:r>
              <a:rPr lang="en-US" altLang="zh-CN" i="1" dirty="0">
                <a:latin typeface="FrutigerLTStd-LightItalic"/>
              </a:rPr>
              <a:t>Brca2</a:t>
            </a:r>
            <a:r>
              <a:rPr lang="en-US" altLang="zh-CN" sz="800" dirty="0">
                <a:latin typeface="FrutigerLTStd-Light"/>
              </a:rPr>
              <a:t>+/– </a:t>
            </a:r>
            <a:r>
              <a:rPr lang="en-US" altLang="zh-CN" dirty="0">
                <a:latin typeface="FrutigerLTStd-Light"/>
              </a:rPr>
              <a:t>(</a:t>
            </a:r>
            <a:r>
              <a:rPr lang="en-US" altLang="zh-CN" i="1" dirty="0">
                <a:latin typeface="FrutigerLTStd-LightItalic"/>
              </a:rPr>
              <a:t>green</a:t>
            </a:r>
            <a:r>
              <a:rPr lang="en-US" altLang="zh-CN" dirty="0">
                <a:latin typeface="FrutigerLTStd-Light"/>
              </a:rPr>
              <a:t>) ES cells were killed only by </a:t>
            </a:r>
            <a:r>
              <a:rPr lang="en-US" altLang="zh-CN" dirty="0" smtClean="0">
                <a:latin typeface="FrutigerLTStd-Light"/>
              </a:rPr>
              <a:t>very high </a:t>
            </a:r>
            <a:r>
              <a:rPr lang="en-US" altLang="zh-CN" dirty="0">
                <a:latin typeface="FrutigerLTStd-Light"/>
              </a:rPr>
              <a:t>drug concentrations</a:t>
            </a:r>
            <a:r>
              <a:rPr lang="en-US" altLang="zh-CN" i="1" dirty="0">
                <a:latin typeface="FrutigerLTStd-LightItalic"/>
              </a:rPr>
              <a:t>, </a:t>
            </a:r>
            <a:r>
              <a:rPr lang="en-US" altLang="zh-CN" dirty="0">
                <a:latin typeface="FrutigerLTStd-Light"/>
              </a:rPr>
              <a:t>the </a:t>
            </a:r>
            <a:r>
              <a:rPr lang="en-US" altLang="zh-CN" i="1" dirty="0">
                <a:latin typeface="FrutigerLTStd-LightItalic"/>
              </a:rPr>
              <a:t>Brca2</a:t>
            </a:r>
            <a:r>
              <a:rPr lang="en-US" altLang="zh-CN" sz="800" dirty="0">
                <a:latin typeface="FrutigerLTStd-Light"/>
              </a:rPr>
              <a:t>–/– </a:t>
            </a:r>
            <a:r>
              <a:rPr lang="en-US" altLang="zh-CN" dirty="0">
                <a:latin typeface="FrutigerLTStd-Light"/>
              </a:rPr>
              <a:t>ES cells were killed by </a:t>
            </a:r>
            <a:r>
              <a:rPr lang="en-US" altLang="zh-CN" dirty="0" smtClean="0">
                <a:latin typeface="FrutigerLTStd-Light"/>
              </a:rPr>
              <a:t>the drug </a:t>
            </a:r>
            <a:r>
              <a:rPr lang="en-US" altLang="zh-CN" dirty="0">
                <a:latin typeface="FrutigerLTStd-Light"/>
              </a:rPr>
              <a:t>at concentrations almost 1000-fold lower (</a:t>
            </a:r>
            <a:r>
              <a:rPr lang="en-US" altLang="zh-CN" i="1" dirty="0">
                <a:latin typeface="FrutigerLTStd-LightItalic"/>
              </a:rPr>
              <a:t>red</a:t>
            </a:r>
            <a:r>
              <a:rPr lang="en-US" altLang="zh-CN" dirty="0">
                <a:latin typeface="FrutigerLTStd-Light"/>
              </a:rPr>
              <a:t>).</a:t>
            </a:r>
            <a:endParaRPr lang="zh-CN" altLang="en-US" dirty="0"/>
          </a:p>
        </p:txBody>
      </p:sp>
    </p:spTree>
    <p:extLst>
      <p:ext uri="{BB962C8B-B14F-4D97-AF65-F5344CB8AC3E}">
        <p14:creationId xmlns:p14="http://schemas.microsoft.com/office/powerpoint/2010/main" val="26483958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figure_12_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124" y="2569333"/>
            <a:ext cx="4587281" cy="29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40404" y="2313109"/>
            <a:ext cx="6011077" cy="3477875"/>
          </a:xfrm>
          <a:prstGeom prst="rect">
            <a:avLst/>
          </a:prstGeom>
        </p:spPr>
        <p:txBody>
          <a:bodyPr wrap="square">
            <a:spAutoFit/>
          </a:bodyPr>
          <a:lstStyle/>
          <a:p>
            <a:r>
              <a:rPr lang="en-US" altLang="zh-CN" dirty="0" smtClean="0">
                <a:solidFill>
                  <a:srgbClr val="000000"/>
                </a:solidFill>
                <a:latin typeface="FrutigerLTStd-Light"/>
              </a:rPr>
              <a:t>The creation </a:t>
            </a:r>
            <a:r>
              <a:rPr lang="en-US" altLang="zh-CN" dirty="0">
                <a:solidFill>
                  <a:srgbClr val="000000"/>
                </a:solidFill>
                <a:latin typeface="FrutigerLTStd-Light"/>
              </a:rPr>
              <a:t>of </a:t>
            </a:r>
            <a:r>
              <a:rPr lang="en-US" altLang="zh-CN" dirty="0" err="1">
                <a:solidFill>
                  <a:srgbClr val="000000"/>
                </a:solidFill>
                <a:latin typeface="FrutigerLTStd-Light"/>
              </a:rPr>
              <a:t>dsDNA</a:t>
            </a:r>
            <a:r>
              <a:rPr lang="en-US" altLang="zh-CN" dirty="0">
                <a:solidFill>
                  <a:srgbClr val="000000"/>
                </a:solidFill>
                <a:latin typeface="FrutigerLTStd-Light"/>
              </a:rPr>
              <a:t> breaks by various mechanisms results in </a:t>
            </a:r>
            <a:r>
              <a:rPr lang="en-US" altLang="zh-CN" dirty="0" smtClean="0">
                <a:solidFill>
                  <a:srgbClr val="000000"/>
                </a:solidFill>
                <a:latin typeface="FrutigerLTStd-Light"/>
              </a:rPr>
              <a:t>the phosphorylation </a:t>
            </a:r>
            <a:r>
              <a:rPr lang="en-US" altLang="zh-CN" dirty="0">
                <a:solidFill>
                  <a:srgbClr val="000000"/>
                </a:solidFill>
                <a:latin typeface="FrutigerLTStd-Light"/>
              </a:rPr>
              <a:t>of H2AX histone (a variant form of histone H2A</a:t>
            </a:r>
            <a:r>
              <a:rPr lang="en-US" altLang="zh-CN" dirty="0" smtClean="0">
                <a:solidFill>
                  <a:srgbClr val="000000"/>
                </a:solidFill>
                <a:latin typeface="FrutigerLTStd-Light"/>
              </a:rPr>
              <a:t>), yielding </a:t>
            </a:r>
            <a:r>
              <a:rPr lang="en-US" altLang="zh-CN" sz="2000" dirty="0">
                <a:solidFill>
                  <a:srgbClr val="FF0000"/>
                </a:solidFill>
                <a:latin typeface="TimesNewRomanPSMT"/>
              </a:rPr>
              <a:t>γ</a:t>
            </a:r>
            <a:r>
              <a:rPr lang="en-US" altLang="zh-CN" dirty="0">
                <a:solidFill>
                  <a:srgbClr val="FF0000"/>
                </a:solidFill>
                <a:latin typeface="FrutigerLTStd-Light"/>
              </a:rPr>
              <a:t>-H2AX</a:t>
            </a:r>
            <a:r>
              <a:rPr lang="en-US" altLang="zh-CN" dirty="0">
                <a:solidFill>
                  <a:srgbClr val="000000"/>
                </a:solidFill>
                <a:latin typeface="FrutigerLTStd-Light"/>
              </a:rPr>
              <a:t>. </a:t>
            </a:r>
            <a:r>
              <a:rPr lang="en-US" altLang="zh-CN" u="sng" dirty="0" smtClean="0">
                <a:solidFill>
                  <a:srgbClr val="000000"/>
                </a:solidFill>
                <a:latin typeface="FrutigerLTStd-Light"/>
              </a:rPr>
              <a:t>Chromosomal </a:t>
            </a:r>
            <a:r>
              <a:rPr lang="en-US" altLang="zh-CN" u="sng" dirty="0">
                <a:solidFill>
                  <a:srgbClr val="000000"/>
                </a:solidFill>
                <a:latin typeface="FrutigerLTStd-Light"/>
              </a:rPr>
              <a:t>regions as large as a </a:t>
            </a:r>
            <a:r>
              <a:rPr lang="en-US" altLang="zh-CN" u="sng" dirty="0" err="1">
                <a:solidFill>
                  <a:srgbClr val="000000"/>
                </a:solidFill>
                <a:latin typeface="FrutigerLTStd-Light"/>
              </a:rPr>
              <a:t>megabase</a:t>
            </a:r>
            <a:r>
              <a:rPr lang="en-US" altLang="zh-CN" u="sng" dirty="0">
                <a:solidFill>
                  <a:srgbClr val="000000"/>
                </a:solidFill>
                <a:latin typeface="FrutigerLTStd-Light"/>
              </a:rPr>
              <a:t> </a:t>
            </a:r>
            <a:r>
              <a:rPr lang="en-US" altLang="zh-CN" u="sng" dirty="0" smtClean="0">
                <a:solidFill>
                  <a:srgbClr val="000000"/>
                </a:solidFill>
                <a:latin typeface="FrutigerLTStd-Light"/>
              </a:rPr>
              <a:t>that flank </a:t>
            </a:r>
            <a:r>
              <a:rPr lang="en-US" altLang="zh-CN" u="sng" dirty="0">
                <a:solidFill>
                  <a:srgbClr val="000000"/>
                </a:solidFill>
                <a:latin typeface="FrutigerLTStd-Light"/>
              </a:rPr>
              <a:t>a </a:t>
            </a:r>
            <a:r>
              <a:rPr lang="en-US" altLang="zh-CN" u="sng" dirty="0" err="1">
                <a:solidFill>
                  <a:srgbClr val="000000"/>
                </a:solidFill>
                <a:latin typeface="FrutigerLTStd-Light"/>
              </a:rPr>
              <a:t>dsDNA</a:t>
            </a:r>
            <a:r>
              <a:rPr lang="en-US" altLang="zh-CN" u="sng" dirty="0">
                <a:solidFill>
                  <a:srgbClr val="000000"/>
                </a:solidFill>
                <a:latin typeface="FrutigerLTStd-Light"/>
              </a:rPr>
              <a:t> break are found to carry </a:t>
            </a:r>
            <a:r>
              <a:rPr lang="en-US" altLang="zh-CN" sz="2000" u="sng" dirty="0">
                <a:solidFill>
                  <a:srgbClr val="000000"/>
                </a:solidFill>
                <a:latin typeface="TimesNewRomanPSMT"/>
              </a:rPr>
              <a:t>γ</a:t>
            </a:r>
            <a:r>
              <a:rPr lang="en-US" altLang="zh-CN" u="sng" dirty="0">
                <a:solidFill>
                  <a:srgbClr val="000000"/>
                </a:solidFill>
                <a:latin typeface="FrutigerLTStd-Light"/>
              </a:rPr>
              <a:t>-H2AX</a:t>
            </a:r>
            <a:r>
              <a:rPr lang="en-US" altLang="zh-CN" dirty="0">
                <a:solidFill>
                  <a:srgbClr val="000000"/>
                </a:solidFill>
                <a:latin typeface="FrutigerLTStd-Light"/>
              </a:rPr>
              <a:t>. In the absence </a:t>
            </a:r>
            <a:r>
              <a:rPr lang="en-US" altLang="zh-CN" dirty="0" smtClean="0">
                <a:solidFill>
                  <a:srgbClr val="000000"/>
                </a:solidFill>
                <a:latin typeface="FrutigerLTStd-Light"/>
              </a:rPr>
              <a:t>of H2AX</a:t>
            </a:r>
            <a:r>
              <a:rPr lang="en-US" altLang="zh-CN" dirty="0">
                <a:solidFill>
                  <a:srgbClr val="000000"/>
                </a:solidFill>
                <a:latin typeface="FrutigerLTStd-Light"/>
              </a:rPr>
              <a:t>, critical DNA repair proteins, including Nbs1 and Brca1 (</a:t>
            </a:r>
            <a:r>
              <a:rPr lang="en-US" altLang="zh-CN" dirty="0" smtClean="0">
                <a:solidFill>
                  <a:srgbClr val="000000"/>
                </a:solidFill>
                <a:latin typeface="FrutigerLTStd-Light"/>
              </a:rPr>
              <a:t>see Figure </a:t>
            </a:r>
            <a:r>
              <a:rPr lang="en-US" altLang="zh-CN" dirty="0">
                <a:solidFill>
                  <a:srgbClr val="000000"/>
                </a:solidFill>
                <a:latin typeface="FrutigerLTStd-Light"/>
              </a:rPr>
              <a:t>12.33), fail to be recruited to the site of </a:t>
            </a:r>
            <a:r>
              <a:rPr lang="en-US" altLang="zh-CN" dirty="0" err="1">
                <a:solidFill>
                  <a:srgbClr val="000000"/>
                </a:solidFill>
                <a:latin typeface="FrutigerLTStd-Light"/>
              </a:rPr>
              <a:t>dsDNA</a:t>
            </a:r>
            <a:r>
              <a:rPr lang="en-US" altLang="zh-CN" dirty="0">
                <a:solidFill>
                  <a:srgbClr val="000000"/>
                </a:solidFill>
                <a:latin typeface="FrutigerLTStd-Light"/>
              </a:rPr>
              <a:t> breaks. </a:t>
            </a:r>
            <a:r>
              <a:rPr lang="en-US" altLang="zh-CN" dirty="0" smtClean="0">
                <a:solidFill>
                  <a:srgbClr val="000000"/>
                </a:solidFill>
                <a:latin typeface="FrutigerLTStd-Light"/>
              </a:rPr>
              <a:t>In the </a:t>
            </a:r>
            <a:r>
              <a:rPr lang="en-US" altLang="zh-CN" dirty="0">
                <a:solidFill>
                  <a:srgbClr val="000000"/>
                </a:solidFill>
                <a:latin typeface="FrutigerLTStd-Light"/>
              </a:rPr>
              <a:t>image shown here, cells of the Indian </a:t>
            </a:r>
            <a:r>
              <a:rPr lang="en-US" altLang="zh-CN" dirty="0" err="1">
                <a:solidFill>
                  <a:srgbClr val="000000"/>
                </a:solidFill>
                <a:latin typeface="FrutigerLTStd-Light"/>
              </a:rPr>
              <a:t>muntjac</a:t>
            </a:r>
            <a:r>
              <a:rPr lang="en-US" altLang="zh-CN" dirty="0">
                <a:solidFill>
                  <a:srgbClr val="000000"/>
                </a:solidFill>
                <a:latin typeface="FrutigerLTStd-Light"/>
              </a:rPr>
              <a:t>, used </a:t>
            </a:r>
            <a:r>
              <a:rPr lang="en-US" altLang="zh-CN" dirty="0" smtClean="0">
                <a:solidFill>
                  <a:srgbClr val="000000"/>
                </a:solidFill>
                <a:latin typeface="FrutigerLTStd-Light"/>
              </a:rPr>
              <a:t>because of </a:t>
            </a:r>
            <a:r>
              <a:rPr lang="en-US" altLang="zh-CN" dirty="0">
                <a:solidFill>
                  <a:srgbClr val="000000"/>
                </a:solidFill>
                <a:latin typeface="FrutigerLTStd-Light"/>
              </a:rPr>
              <a:t>their small number of chromosomes, have been </a:t>
            </a:r>
            <a:r>
              <a:rPr lang="en-US" altLang="zh-CN" dirty="0" smtClean="0">
                <a:solidFill>
                  <a:srgbClr val="000000"/>
                </a:solidFill>
                <a:latin typeface="FrutigerLTStd-Light"/>
              </a:rPr>
              <a:t>irradiated with </a:t>
            </a:r>
            <a:r>
              <a:rPr lang="en-US" altLang="zh-CN" dirty="0">
                <a:solidFill>
                  <a:srgbClr val="000000"/>
                </a:solidFill>
                <a:latin typeface="FrutigerLTStd-Light"/>
              </a:rPr>
              <a:t>a low dose (0.6 </a:t>
            </a:r>
            <a:r>
              <a:rPr lang="en-US" altLang="zh-CN" dirty="0" err="1">
                <a:solidFill>
                  <a:srgbClr val="000000"/>
                </a:solidFill>
                <a:latin typeface="FrutigerLTStd-Light"/>
              </a:rPr>
              <a:t>Gy</a:t>
            </a:r>
            <a:r>
              <a:rPr lang="en-US" altLang="zh-CN" dirty="0">
                <a:solidFill>
                  <a:srgbClr val="000000"/>
                </a:solidFill>
                <a:latin typeface="FrutigerLTStd-Light"/>
              </a:rPr>
              <a:t>) of X-rays. </a:t>
            </a:r>
            <a:endParaRPr lang="zh-CN" altLang="en-US" dirty="0"/>
          </a:p>
        </p:txBody>
      </p:sp>
      <p:sp>
        <p:nvSpPr>
          <p:cNvPr id="3" name="Rectangle 2"/>
          <p:cNvSpPr/>
          <p:nvPr/>
        </p:nvSpPr>
        <p:spPr>
          <a:xfrm>
            <a:off x="1701846" y="835575"/>
            <a:ext cx="9299829" cy="523220"/>
          </a:xfrm>
          <a:prstGeom prst="rect">
            <a:avLst/>
          </a:prstGeom>
        </p:spPr>
        <p:txBody>
          <a:bodyPr wrap="square">
            <a:spAutoFit/>
          </a:bodyPr>
          <a:lstStyle/>
          <a:p>
            <a:r>
              <a:rPr lang="en-US" altLang="zh-CN" sz="2800" b="1" dirty="0">
                <a:solidFill>
                  <a:srgbClr val="1271FF"/>
                </a:solidFill>
                <a:latin typeface="Arial" panose="020B0604020202020204" pitchFamily="34" charset="0"/>
                <a:cs typeface="Arial" panose="020B0604020202020204" pitchFamily="34" charset="0"/>
              </a:rPr>
              <a:t>Figure 12.43 </a:t>
            </a:r>
            <a:r>
              <a:rPr lang="en-US" altLang="zh-CN" sz="2800" b="1" dirty="0">
                <a:solidFill>
                  <a:srgbClr val="000000"/>
                </a:solidFill>
                <a:latin typeface="Arial" panose="020B0604020202020204" pitchFamily="34" charset="0"/>
                <a:cs typeface="Arial" panose="020B0604020202020204" pitchFamily="34" charset="0"/>
              </a:rPr>
              <a:t>γ-H2AX and double-strand DNA breaks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929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12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71" y="1681533"/>
            <a:ext cx="5324354" cy="485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15614" y="315952"/>
            <a:ext cx="8310676" cy="954107"/>
          </a:xfrm>
          <a:prstGeom prst="rect">
            <a:avLst/>
          </a:prstGeom>
        </p:spPr>
        <p:txBody>
          <a:bodyPr wrap="square">
            <a:spAutoFit/>
          </a:bodyPr>
          <a:lstStyle/>
          <a:p>
            <a:pPr algn="ctr"/>
            <a:r>
              <a:rPr lang="en-US" altLang="zh-CN" sz="2800" b="1" dirty="0">
                <a:solidFill>
                  <a:srgbClr val="1271FF"/>
                </a:solidFill>
                <a:latin typeface="FrutigerLTStd-Bold"/>
              </a:rPr>
              <a:t>Figure 12.5 </a:t>
            </a:r>
            <a:r>
              <a:rPr lang="en-US" altLang="zh-CN" sz="2800" b="1" dirty="0">
                <a:solidFill>
                  <a:srgbClr val="000000"/>
                </a:solidFill>
                <a:latin typeface="FrutigerLTStd-Bold"/>
              </a:rPr>
              <a:t>Proofreading by </a:t>
            </a:r>
            <a:r>
              <a:rPr lang="en-US" altLang="zh-CN" sz="2800" b="1" dirty="0" smtClean="0">
                <a:solidFill>
                  <a:srgbClr val="000000"/>
                </a:solidFill>
                <a:latin typeface="FrutigerLTStd-Bold"/>
              </a:rPr>
              <a:t>DNA polymerase </a:t>
            </a:r>
            <a:r>
              <a:rPr lang="en-US" altLang="zh-CN" sz="2800" b="1" dirty="0">
                <a:solidFill>
                  <a:srgbClr val="000000"/>
                </a:solidFill>
                <a:latin typeface="FrutigerLTStd-Bold"/>
              </a:rPr>
              <a:t>and cancer incidence</a:t>
            </a:r>
            <a:endParaRPr lang="zh-CN" altLang="en-US" sz="2800" dirty="0"/>
          </a:p>
        </p:txBody>
      </p:sp>
      <p:sp>
        <p:nvSpPr>
          <p:cNvPr id="3" name="TextBox 2"/>
          <p:cNvSpPr txBox="1"/>
          <p:nvPr/>
        </p:nvSpPr>
        <p:spPr>
          <a:xfrm>
            <a:off x="6752924" y="3739965"/>
            <a:ext cx="4373698" cy="369332"/>
          </a:xfrm>
          <a:prstGeom prst="rect">
            <a:avLst/>
          </a:prstGeom>
          <a:noFill/>
        </p:spPr>
        <p:txBody>
          <a:bodyPr wrap="none" rtlCol="0">
            <a:spAutoFit/>
          </a:bodyPr>
          <a:lstStyle/>
          <a:p>
            <a:r>
              <a:rPr lang="en-US" altLang="zh-CN" dirty="0" smtClean="0"/>
              <a:t>Similar to the cancers induced by mutagens. </a:t>
            </a:r>
            <a:endParaRPr lang="zh-CN" altLang="en-US" dirty="0"/>
          </a:p>
        </p:txBody>
      </p:sp>
    </p:spTree>
    <p:extLst>
      <p:ext uri="{BB962C8B-B14F-4D97-AF65-F5344CB8AC3E}">
        <p14:creationId xmlns:p14="http://schemas.microsoft.com/office/powerpoint/2010/main" val="4166654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12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74" y="1067230"/>
            <a:ext cx="6814904" cy="549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41400" y="361697"/>
            <a:ext cx="10353574" cy="523220"/>
          </a:xfrm>
          <a:prstGeom prst="rect">
            <a:avLst/>
          </a:prstGeom>
        </p:spPr>
        <p:txBody>
          <a:bodyPr wrap="square">
            <a:spAutoFit/>
          </a:bodyPr>
          <a:lstStyle/>
          <a:p>
            <a:pPr algn="ctr"/>
            <a:r>
              <a:rPr lang="en-US" altLang="zh-CN" sz="2800" b="1" dirty="0">
                <a:solidFill>
                  <a:srgbClr val="1271FF"/>
                </a:solidFill>
                <a:latin typeface="FrutigerLTStd-Bold"/>
              </a:rPr>
              <a:t>Figure 12.6 </a:t>
            </a:r>
            <a:r>
              <a:rPr lang="en-US" altLang="zh-CN" sz="2800" b="1" dirty="0">
                <a:solidFill>
                  <a:srgbClr val="000000"/>
                </a:solidFill>
                <a:latin typeface="FrutigerLTStd-Bold"/>
              </a:rPr>
              <a:t>DNA polymerase errors and mismatch repair</a:t>
            </a:r>
            <a:endParaRPr lang="zh-CN" altLang="en-US" sz="2800" dirty="0"/>
          </a:p>
        </p:txBody>
      </p:sp>
      <p:sp>
        <p:nvSpPr>
          <p:cNvPr id="3" name="Rectangle 2"/>
          <p:cNvSpPr/>
          <p:nvPr/>
        </p:nvSpPr>
        <p:spPr>
          <a:xfrm>
            <a:off x="7521677" y="3333926"/>
            <a:ext cx="4188542" cy="958660"/>
          </a:xfrm>
          <a:prstGeom prst="rect">
            <a:avLst/>
          </a:prstGeom>
        </p:spPr>
        <p:txBody>
          <a:bodyPr wrap="square">
            <a:spAutoFit/>
          </a:bodyPr>
          <a:lstStyle/>
          <a:p>
            <a:pPr>
              <a:lnSpc>
                <a:spcPct val="150000"/>
              </a:lnSpc>
            </a:pPr>
            <a:r>
              <a:rPr lang="en-US" altLang="zh-CN" sz="2000" dirty="0">
                <a:solidFill>
                  <a:srgbClr val="555555"/>
                </a:solidFill>
                <a:latin typeface="Arial" panose="020B0604020202020204" pitchFamily="34" charset="0"/>
                <a:cs typeface="Arial" panose="020B0604020202020204" pitchFamily="34" charset="0"/>
              </a:rPr>
              <a:t>Mismatch repair is done right after the replication process ends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3342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961</TotalTime>
  <Words>5762</Words>
  <Application>Microsoft Office PowerPoint</Application>
  <PresentationFormat>Widescreen</PresentationFormat>
  <Paragraphs>290</Paragraphs>
  <Slides>73</Slides>
  <Notes>62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73</vt:i4>
      </vt:variant>
    </vt:vector>
  </HeadingPairs>
  <TitlesOfParts>
    <vt:vector size="93" baseType="lpstr">
      <vt:lpstr>ACaslonPro-Regular</vt:lpstr>
      <vt:lpstr>FrutigerLTStd-Bold</vt:lpstr>
      <vt:lpstr>FrutigerLTStd-BoldItalic</vt:lpstr>
      <vt:lpstr>FrutigerLTStd-Light</vt:lpstr>
      <vt:lpstr>FrutigerLTStd-LightItalic</vt:lpstr>
      <vt:lpstr>TimesNewRomanPS-BoldMT</vt:lpstr>
      <vt:lpstr>TimesNewRomanPSMT</vt:lpstr>
      <vt:lpstr>UtopiaStd-Bold</vt:lpstr>
      <vt:lpstr>UtopiaStd-Italic</vt:lpstr>
      <vt:lpstr>UtopiaStd-Regular</vt:lpstr>
      <vt:lpstr>UtopiaStd-Semibold</vt:lpstr>
      <vt:lpstr>宋体</vt:lpstr>
      <vt:lpstr>Arial</vt: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121</cp:revision>
  <dcterms:created xsi:type="dcterms:W3CDTF">2016-07-10T08:35:17Z</dcterms:created>
  <dcterms:modified xsi:type="dcterms:W3CDTF">2023-12-07T23:14:54Z</dcterms:modified>
</cp:coreProperties>
</file>